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77" r:id="rId9"/>
    <p:sldId id="262" r:id="rId10"/>
    <p:sldId id="276" r:id="rId11"/>
    <p:sldId id="265" r:id="rId12"/>
    <p:sldId id="266" r:id="rId13"/>
    <p:sldId id="267" r:id="rId14"/>
    <p:sldId id="282" r:id="rId15"/>
    <p:sldId id="283" r:id="rId16"/>
    <p:sldId id="281" r:id="rId17"/>
    <p:sldId id="284" r:id="rId18"/>
    <p:sldId id="285" r:id="rId19"/>
    <p:sldId id="268" r:id="rId20"/>
    <p:sldId id="288" r:id="rId21"/>
    <p:sldId id="287" r:id="rId22"/>
    <p:sldId id="289" r:id="rId23"/>
    <p:sldId id="290" r:id="rId24"/>
    <p:sldId id="286" r:id="rId25"/>
    <p:sldId id="269" r:id="rId26"/>
    <p:sldId id="270" r:id="rId27"/>
    <p:sldId id="271" r:id="rId28"/>
    <p:sldId id="272" r:id="rId29"/>
    <p:sldId id="273" r:id="rId30"/>
    <p:sldId id="274" r:id="rId31"/>
    <p:sldId id="280" r:id="rId32"/>
    <p:sldId id="279" r:id="rId33"/>
    <p:sldId id="278" r:id="rId34"/>
    <p:sldId id="275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1" autoAdjust="0"/>
    <p:restoredTop sz="95906" autoAdjust="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8AD23-45FF-4E68-8F0D-356851CD0299}" type="datetimeFigureOut">
              <a:rPr lang="pl-PL" smtClean="0"/>
              <a:t>27.01.2022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974C3-1ECC-468F-8F53-E97E9EC7F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1779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8AD23-45FF-4E68-8F0D-356851CD0299}" type="datetimeFigureOut">
              <a:rPr lang="pl-PL" smtClean="0"/>
              <a:t>27.01.2022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974C3-1ECC-468F-8F53-E97E9EC7F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1734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8AD23-45FF-4E68-8F0D-356851CD0299}" type="datetimeFigureOut">
              <a:rPr lang="pl-PL" smtClean="0"/>
              <a:t>27.01.2022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974C3-1ECC-468F-8F53-E97E9EC7FA05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4694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8AD23-45FF-4E68-8F0D-356851CD0299}" type="datetimeFigureOut">
              <a:rPr lang="pl-PL" smtClean="0"/>
              <a:t>27.01.2022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974C3-1ECC-468F-8F53-E97E9EC7F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9729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8AD23-45FF-4E68-8F0D-356851CD0299}" type="datetimeFigureOut">
              <a:rPr lang="pl-PL" smtClean="0"/>
              <a:t>27.01.2022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974C3-1ECC-468F-8F53-E97E9EC7FA05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11143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8AD23-45FF-4E68-8F0D-356851CD0299}" type="datetimeFigureOut">
              <a:rPr lang="pl-PL" smtClean="0"/>
              <a:t>27.01.2022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974C3-1ECC-468F-8F53-E97E9EC7F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3895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8AD23-45FF-4E68-8F0D-356851CD0299}" type="datetimeFigureOut">
              <a:rPr lang="pl-PL" smtClean="0"/>
              <a:t>27.01.2022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974C3-1ECC-468F-8F53-E97E9EC7F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1447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8AD23-45FF-4E68-8F0D-356851CD0299}" type="datetimeFigureOut">
              <a:rPr lang="pl-PL" smtClean="0"/>
              <a:t>27.01.2022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974C3-1ECC-468F-8F53-E97E9EC7F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5465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8AD23-45FF-4E68-8F0D-356851CD0299}" type="datetimeFigureOut">
              <a:rPr lang="pl-PL" smtClean="0"/>
              <a:t>27.01.2022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974C3-1ECC-468F-8F53-E97E9EC7F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6730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8AD23-45FF-4E68-8F0D-356851CD0299}" type="datetimeFigureOut">
              <a:rPr lang="pl-PL" smtClean="0"/>
              <a:t>27.01.2022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974C3-1ECC-468F-8F53-E97E9EC7F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0615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8AD23-45FF-4E68-8F0D-356851CD0299}" type="datetimeFigureOut">
              <a:rPr lang="pl-PL" smtClean="0"/>
              <a:t>27.01.2022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974C3-1ECC-468F-8F53-E97E9EC7F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2843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8AD23-45FF-4E68-8F0D-356851CD0299}" type="datetimeFigureOut">
              <a:rPr lang="pl-PL" smtClean="0"/>
              <a:t>27.01.2022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974C3-1ECC-468F-8F53-E97E9EC7F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2269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8AD23-45FF-4E68-8F0D-356851CD0299}" type="datetimeFigureOut">
              <a:rPr lang="pl-PL" smtClean="0"/>
              <a:t>27.01.2022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974C3-1ECC-468F-8F53-E97E9EC7F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4527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8AD23-45FF-4E68-8F0D-356851CD0299}" type="datetimeFigureOut">
              <a:rPr lang="pl-PL" smtClean="0"/>
              <a:t>27.01.2022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974C3-1ECC-468F-8F53-E97E9EC7F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085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8AD23-45FF-4E68-8F0D-356851CD0299}" type="datetimeFigureOut">
              <a:rPr lang="pl-PL" smtClean="0"/>
              <a:t>27.01.2022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974C3-1ECC-468F-8F53-E97E9EC7F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1615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8AD23-45FF-4E68-8F0D-356851CD0299}" type="datetimeFigureOut">
              <a:rPr lang="pl-PL" smtClean="0"/>
              <a:t>27.01.2022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974C3-1ECC-468F-8F53-E97E9EC7F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6481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8AD23-45FF-4E68-8F0D-356851CD0299}" type="datetimeFigureOut">
              <a:rPr lang="pl-PL" smtClean="0"/>
              <a:t>27.01.2022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54974C3-1ECC-468F-8F53-E97E9EC7FA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967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5" Type="http://schemas.openxmlformats.org/officeDocument/2006/relationships/image" Target="../media/image1.jpe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3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4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C:\Users\Józef\Desktop\Logo POIiŚ\logotypy.jpg">
            <a:extLst>
              <a:ext uri="{FF2B5EF4-FFF2-40B4-BE49-F238E27FC236}">
                <a16:creationId xmlns:a16="http://schemas.microsoft.com/office/drawing/2014/main" id="{4C3E195C-7AB2-4834-86D1-F192E71E361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08" y="304800"/>
            <a:ext cx="11453800" cy="222738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09DDEFD-96B2-4C90-A9F3-7108AB32C13D}"/>
              </a:ext>
            </a:extLst>
          </p:cNvPr>
          <p:cNvSpPr txBox="1"/>
          <p:nvPr/>
        </p:nvSpPr>
        <p:spPr>
          <a:xfrm>
            <a:off x="773723" y="2706254"/>
            <a:ext cx="10002129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b="1" dirty="0"/>
          </a:p>
          <a:p>
            <a:pPr algn="ctr">
              <a:lnSpc>
                <a:spcPct val="150000"/>
              </a:lnSpc>
            </a:pPr>
            <a:r>
              <a:rPr lang="pl-PL" b="1" dirty="0"/>
              <a:t>Klasztor Znalezienia Krzyża Świętego Zakonu Braci Mniejszych </a:t>
            </a:r>
          </a:p>
          <a:p>
            <a:pPr algn="ctr">
              <a:lnSpc>
                <a:spcPct val="150000"/>
              </a:lnSpc>
            </a:pPr>
            <a:r>
              <a:rPr lang="pl-PL" b="1" dirty="0"/>
              <a:t>Konwentualnych (Franciszkanów) w Kalwarii Pacławskiej  realizuje projekt </a:t>
            </a:r>
            <a:r>
              <a:rPr lang="pl-PL" b="1" dirty="0" err="1"/>
              <a:t>pn</a:t>
            </a:r>
            <a:r>
              <a:rPr lang="pl-PL" b="1" dirty="0"/>
              <a:t>.”Kalwaryjskie </a:t>
            </a:r>
            <a:r>
              <a:rPr lang="pl-PL" b="1" dirty="0" err="1"/>
              <a:t>fortalicium</a:t>
            </a:r>
            <a:r>
              <a:rPr lang="pl-PL" b="1" dirty="0"/>
              <a:t> Fredry konserwacja, rewaloryzacja i roboty budowlane przy zabytkowych obiektach klasztornych wraz z kaplicami kalwaryjskimi”</a:t>
            </a:r>
          </a:p>
          <a:p>
            <a:pPr algn="ctr">
              <a:lnSpc>
                <a:spcPct val="150000"/>
              </a:lnSpc>
            </a:pPr>
            <a:r>
              <a:rPr lang="pl-PL" b="1" dirty="0"/>
              <a:t> nr POIS.08.01.00-00-0017/17w ramach działania 8.1 Ochrona dziedzictwa kulturowego i rozwój zasobów kultury oś priorytetowa VIII Ochrona dziedzictwa kulturowego i rozwój zasobów kultury Programu Operacyjnego Infrastruktura i Środowisko 2014 – 2020</a:t>
            </a:r>
            <a:endParaRPr lang="pl-PL" dirty="0"/>
          </a:p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24259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C:\Users\Józef\Desktop\Logo POIiŚ\logotypy.jpg">
            <a:extLst>
              <a:ext uri="{FF2B5EF4-FFF2-40B4-BE49-F238E27FC236}">
                <a16:creationId xmlns:a16="http://schemas.microsoft.com/office/drawing/2014/main" id="{8629CB40-D209-4760-9F4F-63409DA1044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040" y="0"/>
            <a:ext cx="7462021" cy="1557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861B18A-32CF-4295-B0EF-38FAB3D4A8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000" y="4394832"/>
            <a:ext cx="3995956" cy="22933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1C5C4BA-33D7-4F9A-BE8D-81D734E21C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050" y="4394832"/>
            <a:ext cx="3995956" cy="2293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808B4C3-14FC-4EA2-AC9D-49AC0041DC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000" y="1707558"/>
            <a:ext cx="3995956" cy="2537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1587741A-A9B6-4D3E-A8A0-1A197EE95E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050" y="1707558"/>
            <a:ext cx="3995956" cy="2537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05772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C:\Users\Józef\Desktop\Logo POIiŚ\logotypy.jpg">
            <a:extLst>
              <a:ext uri="{FF2B5EF4-FFF2-40B4-BE49-F238E27FC236}">
                <a16:creationId xmlns:a16="http://schemas.microsoft.com/office/drawing/2014/main" id="{8629CB40-D209-4760-9F4F-63409DA1044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040" y="0"/>
            <a:ext cx="7462021" cy="15575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713600B-DCEA-4117-A47A-D03F056CB0F5}"/>
              </a:ext>
            </a:extLst>
          </p:cNvPr>
          <p:cNvSpPr txBox="1"/>
          <p:nvPr/>
        </p:nvSpPr>
        <p:spPr>
          <a:xfrm>
            <a:off x="412459" y="2273654"/>
            <a:ext cx="113670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/>
              <a:t>II. Oferta kulturalno-edukacyjna po zakończeniu realizacji inwestycji</a:t>
            </a:r>
          </a:p>
          <a:p>
            <a:pPr algn="just"/>
            <a:endParaRPr lang="pl-PL" sz="1600" dirty="0"/>
          </a:p>
          <a:p>
            <a:pPr algn="just"/>
            <a:r>
              <a:rPr lang="pl-PL" sz="1600" dirty="0"/>
              <a:t>Wdrożenie nowej oferty możliwe będzie dzięki projektowi, który zakłada udostępnienie</a:t>
            </a:r>
          </a:p>
          <a:p>
            <a:pPr algn="just"/>
            <a:r>
              <a:rPr lang="pl-PL" sz="1600" dirty="0"/>
              <a:t> nowej powierzchni do prowadzenia działalności kulturalnej. Obecnie nieużytkowane budynku </a:t>
            </a:r>
          </a:p>
          <a:p>
            <a:pPr algn="just"/>
            <a:r>
              <a:rPr lang="pl-PL" sz="1600" dirty="0"/>
              <a:t>dawnego nowicjatu (kamienica) oraz stare zabudowania gospodarcze stworzą nowe możliwości </a:t>
            </a:r>
          </a:p>
          <a:p>
            <a:pPr algn="just"/>
            <a:r>
              <a:rPr lang="pl-PL" sz="1600" dirty="0"/>
              <a:t>dla Wnioskodawcy i w efekcie projektu powstanie </a:t>
            </a:r>
          </a:p>
          <a:p>
            <a:pPr algn="just"/>
            <a:r>
              <a:rPr lang="pl-PL" sz="2400" dirty="0"/>
              <a:t>2 391,44 m2 nowej przestrzeni na cele kulturalno-edukacyjne, </a:t>
            </a:r>
          </a:p>
          <a:p>
            <a:pPr algn="just"/>
            <a:r>
              <a:rPr lang="pl-PL" sz="1600" dirty="0"/>
              <a:t>co stanowi 55,12% powierzchni użytkowej obiektów objętych projektem.</a:t>
            </a:r>
          </a:p>
        </p:txBody>
      </p:sp>
    </p:spTree>
    <p:extLst>
      <p:ext uri="{BB962C8B-B14F-4D97-AF65-F5344CB8AC3E}">
        <p14:creationId xmlns:p14="http://schemas.microsoft.com/office/powerpoint/2010/main" val="1356393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C:\Users\Józef\Desktop\Logo POIiŚ\logotypy.jpg">
            <a:extLst>
              <a:ext uri="{FF2B5EF4-FFF2-40B4-BE49-F238E27FC236}">
                <a16:creationId xmlns:a16="http://schemas.microsoft.com/office/drawing/2014/main" id="{8629CB40-D209-4760-9F4F-63409DA1044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040" y="0"/>
            <a:ext cx="7462021" cy="15575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713600B-DCEA-4117-A47A-D03F056CB0F5}"/>
              </a:ext>
            </a:extLst>
          </p:cNvPr>
          <p:cNvSpPr txBox="1"/>
          <p:nvPr/>
        </p:nvSpPr>
        <p:spPr>
          <a:xfrm>
            <a:off x="487960" y="2274838"/>
            <a:ext cx="962943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b="1" dirty="0"/>
              <a:t>III. Centrum informacji turystycznej</a:t>
            </a:r>
          </a:p>
          <a:p>
            <a:pPr lvl="0"/>
            <a:endParaRPr lang="pl-PL" dirty="0">
              <a:effectLst/>
            </a:endParaRPr>
          </a:p>
          <a:p>
            <a:r>
              <a:rPr lang="pl-PL" sz="1600" dirty="0"/>
              <a:t>Profesjonalne centrum powstanie na parterze budynku dawnego nowicjatu. Sala będzie wyposażona                                             w sprzęt audiowizualny do przekazu informacji historycznej o Kalwarii Pacławskiej oraz propozycji  atrakcji turystycznej Podkarpacia. Przekaz informacji będzie oparty o panoramy sferyczne, zwane </a:t>
            </a:r>
            <a:r>
              <a:rPr lang="pl-PL" sz="1600" b="1" dirty="0"/>
              <a:t>wirtualnym spacerem</a:t>
            </a:r>
            <a:r>
              <a:rPr lang="pl-PL" sz="1600" dirty="0"/>
              <a:t> wraz z nagranym głosem lektora w </a:t>
            </a:r>
            <a:r>
              <a:rPr lang="pl-PL" sz="1600" b="1" dirty="0"/>
              <a:t>języku polskim, angielskim, ukraińskim                  i słowackim</a:t>
            </a:r>
            <a:r>
              <a:rPr lang="pl-PL" sz="1600" dirty="0"/>
              <a:t>. </a:t>
            </a:r>
          </a:p>
          <a:p>
            <a:r>
              <a:rPr lang="pl-PL" sz="1600" dirty="0"/>
              <a:t>Spacer zostanie utworzony w dwóch wersjach – sterowany przez moderatora lub w wersji automatycznej z lektorem, który będzie oprowadzał widzów po terenie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058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C:\Users\Józef\Desktop\Logo POIiŚ\logotypy.jpg">
            <a:extLst>
              <a:ext uri="{FF2B5EF4-FFF2-40B4-BE49-F238E27FC236}">
                <a16:creationId xmlns:a16="http://schemas.microsoft.com/office/drawing/2014/main" id="{8629CB40-D209-4760-9F4F-63409DA1044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040" y="0"/>
            <a:ext cx="7462021" cy="15575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713600B-DCEA-4117-A47A-D03F056CB0F5}"/>
              </a:ext>
            </a:extLst>
          </p:cNvPr>
          <p:cNvSpPr txBox="1"/>
          <p:nvPr/>
        </p:nvSpPr>
        <p:spPr>
          <a:xfrm>
            <a:off x="458463" y="1557557"/>
            <a:ext cx="9555692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b="1" dirty="0"/>
              <a:t>IV. Ekspozycje</a:t>
            </a:r>
          </a:p>
          <a:p>
            <a:pPr lvl="0"/>
            <a:r>
              <a:rPr lang="pl-PL" sz="1600" b="1" dirty="0"/>
              <a:t>Nowa stała ekspozycja – sala Andrzeja Maksymiliana Fredry</a:t>
            </a:r>
            <a:endParaRPr lang="pl-PL" sz="1600" dirty="0">
              <a:effectLst/>
            </a:endParaRPr>
          </a:p>
          <a:p>
            <a:r>
              <a:rPr lang="pl-PL" sz="1600" dirty="0"/>
              <a:t>Ekspozycja powstanie na parterze budynku dawnego nowicjatu w sali Andrzeja Maksymiliana Fredry. Będzie ona nawiązywać do początków Klasztoru, jak i osady Kalwaria Pacławska, które związane są </a:t>
            </a:r>
            <a:br>
              <a:rPr lang="pl-PL" sz="1600" dirty="0"/>
            </a:br>
            <a:r>
              <a:rPr lang="pl-PL" sz="1600" dirty="0"/>
              <a:t>z osobą </a:t>
            </a:r>
            <a:r>
              <a:rPr lang="pl-PL" sz="1600" b="1" dirty="0"/>
              <a:t>Andrzeja Maksymiliana Fredry</a:t>
            </a:r>
            <a:r>
              <a:rPr lang="pl-PL" sz="1600" dirty="0"/>
              <a:t>. Planowane ekspozycje prezentować będą poszczególne etapy rozwoju Kalwarii. Ekspozycja będzie składała się m.in. z: </a:t>
            </a:r>
          </a:p>
          <a:p>
            <a:r>
              <a:rPr lang="pl-PL" sz="1600" dirty="0"/>
              <a:t>-Portretu,</a:t>
            </a:r>
          </a:p>
          <a:p>
            <a:pPr lvl="0"/>
            <a:r>
              <a:rPr lang="pl-PL" sz="1600" dirty="0"/>
              <a:t>- Herbu „Bończa”,</a:t>
            </a:r>
          </a:p>
          <a:p>
            <a:pPr lvl="0"/>
            <a:r>
              <a:rPr lang="pl-PL" sz="1600" dirty="0"/>
              <a:t>- Kopi lub oryginału dzieł drukowanych Fredry, modlitewniki z biblioteki klasztornej,</a:t>
            </a:r>
          </a:p>
          <a:p>
            <a:pPr lvl="0"/>
            <a:r>
              <a:rPr lang="pl-PL" sz="1600" dirty="0"/>
              <a:t>- Srebrnego ornatu, ornatu czerwonego ze srebrnymi aplikacjami z czasów Fredry, ornatu zielonego.</a:t>
            </a:r>
          </a:p>
          <a:p>
            <a:pPr lvl="0"/>
            <a:r>
              <a:rPr lang="pl-PL" sz="1600" dirty="0"/>
              <a:t>- Cyborium (puszki) Fredry,</a:t>
            </a:r>
          </a:p>
          <a:p>
            <a:pPr lvl="0"/>
            <a:r>
              <a:rPr lang="pl-PL" sz="1600" dirty="0"/>
              <a:t>- Monstrancja Fredry,</a:t>
            </a:r>
          </a:p>
          <a:p>
            <a:pPr lvl="0"/>
            <a:r>
              <a:rPr lang="pl-PL" sz="1600" dirty="0"/>
              <a:t>- Kielicha,</a:t>
            </a:r>
          </a:p>
          <a:p>
            <a:pPr lvl="0"/>
            <a:r>
              <a:rPr lang="pl-PL" sz="1600" dirty="0"/>
              <a:t>- Kopi obrazu M. B. Kalwaryjskiej, Obraz M. B. w srebrnej sukience,</a:t>
            </a:r>
          </a:p>
          <a:p>
            <a:pPr lvl="0"/>
            <a:r>
              <a:rPr lang="pl-PL" sz="1600" dirty="0"/>
              <a:t>- Figury Matki Boskiej,</a:t>
            </a:r>
          </a:p>
          <a:p>
            <a:pPr lvl="0"/>
            <a:r>
              <a:rPr lang="pl-PL" sz="1600" dirty="0"/>
              <a:t>- Części z dzwonu,</a:t>
            </a:r>
          </a:p>
          <a:p>
            <a:pPr lvl="0"/>
            <a:r>
              <a:rPr lang="pl-PL" sz="1600" dirty="0"/>
              <a:t>- Planu sytuacyjnego Kalwarii,</a:t>
            </a:r>
          </a:p>
          <a:p>
            <a:pPr lvl="0"/>
            <a:r>
              <a:rPr lang="pl-PL" sz="1600" dirty="0"/>
              <a:t>-Kopi obrazów:  M. B. Jackowej, św. Franciszka, św. Antoniego, św. Tekli, </a:t>
            </a:r>
          </a:p>
          <a:p>
            <a:pPr lvl="0"/>
            <a:r>
              <a:rPr lang="pl-PL" sz="1600" dirty="0"/>
              <a:t>Zdjęć krypt pierwszego kościoła, ambony,</a:t>
            </a:r>
          </a:p>
          <a:p>
            <a:pPr lvl="0"/>
            <a:r>
              <a:rPr lang="pl-PL" sz="1600" dirty="0"/>
              <a:t>-Tablicy z legenda powstania Kalwarii oraz dziejów obrazu Matki Bożej</a:t>
            </a:r>
          </a:p>
          <a:p>
            <a:pPr lvl="0"/>
            <a:endParaRPr lang="pl-PL" sz="1600" b="1" dirty="0"/>
          </a:p>
          <a:p>
            <a:pPr lvl="0"/>
            <a:endParaRPr lang="pl-PL" sz="1600" b="1" dirty="0"/>
          </a:p>
        </p:txBody>
      </p:sp>
    </p:spTree>
    <p:extLst>
      <p:ext uri="{BB962C8B-B14F-4D97-AF65-F5344CB8AC3E}">
        <p14:creationId xmlns:p14="http://schemas.microsoft.com/office/powerpoint/2010/main" val="680352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39EB9EB-31B6-43B3-90C5-9828996D1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45" y="2329954"/>
            <a:ext cx="3666928" cy="4380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9D6AB69-70E0-4705-97E9-C0B38A653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673" y="2993631"/>
            <a:ext cx="1950878" cy="37165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802E5C1-6F5F-4876-8052-8172711FD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1805" y="1659690"/>
            <a:ext cx="2683502" cy="35386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BFC02DF-357F-40E9-96AC-9898F57BA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0551" y="1858297"/>
            <a:ext cx="3248732" cy="4851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 descr="C:\Users\Józef\Desktop\Logo POIiŚ\logotypy.jpg">
            <a:extLst>
              <a:ext uri="{FF2B5EF4-FFF2-40B4-BE49-F238E27FC236}">
                <a16:creationId xmlns:a16="http://schemas.microsoft.com/office/drawing/2014/main" id="{6046C944-0EEF-4BAD-B544-97D85B9A4CE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62021" cy="15575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3937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2FA67515-65CB-443A-9F38-ED1A1E27416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618433" y="1007807"/>
            <a:ext cx="5843588" cy="3881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4A49301-A551-45BC-B9A3-0B6722776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060" y="4006779"/>
            <a:ext cx="4786788" cy="3184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F13F81C-AE52-4C13-9348-2125C18EE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2021" y="0"/>
            <a:ext cx="3861091" cy="43976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E1A979F-E756-47DF-A35D-2E0B0AF14C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578" y="3626952"/>
            <a:ext cx="2826353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Obraz 8" descr="C:\Users\Józef\Desktop\Logo POIiŚ\logotypy.jpg">
            <a:extLst>
              <a:ext uri="{FF2B5EF4-FFF2-40B4-BE49-F238E27FC236}">
                <a16:creationId xmlns:a16="http://schemas.microsoft.com/office/drawing/2014/main" id="{E647E151-AE53-4869-AE1D-12845D540EB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62021" cy="15575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944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278588-D628-4B49-BF63-4E7DAF9B1BC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9716" y="1710814"/>
            <a:ext cx="9483213" cy="3687096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pl-PL" sz="1600" b="1" dirty="0">
                <a:solidFill>
                  <a:prstClr val="black"/>
                </a:solidFill>
                <a:ea typeface="+mn-ea"/>
                <a:cs typeface="+mn-cs"/>
              </a:rPr>
              <a:t>Nowa stała ekspozycja – sala Szczepana Józefa Dwernickiego</a:t>
            </a:r>
            <a:br>
              <a:rPr lang="pl-PL" sz="16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pl-PL" sz="1600" dirty="0">
                <a:solidFill>
                  <a:prstClr val="black"/>
                </a:solidFill>
                <a:ea typeface="+mn-ea"/>
                <a:cs typeface="+mn-cs"/>
              </a:rPr>
              <a:t>Ekspozycja powstanie również na parterze budynku dawnego nowicjatu w sali </a:t>
            </a:r>
            <a:r>
              <a:rPr lang="pl-PL" sz="1600" b="1" dirty="0">
                <a:solidFill>
                  <a:prstClr val="black"/>
                </a:solidFill>
                <a:ea typeface="+mn-ea"/>
                <a:cs typeface="+mn-cs"/>
              </a:rPr>
              <a:t>Szczepana Józefa Dwernickiego</a:t>
            </a:r>
            <a:r>
              <a:rPr lang="pl-PL" sz="1600" dirty="0">
                <a:solidFill>
                  <a:prstClr val="black"/>
                </a:solidFill>
                <a:ea typeface="+mn-ea"/>
                <a:cs typeface="+mn-cs"/>
              </a:rPr>
              <a:t>. Będzie ona nawiązywać do dalszych dziejów Klasztoru, kiedy do Kalwarii przybył Dwernicki i przyczynił się do odnowienia Kalwarii. Ekspozycja składać się będzie m. in. z:</a:t>
            </a:r>
            <a:br>
              <a:rPr lang="pl-PL" sz="16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pl-PL" sz="1600" dirty="0">
                <a:solidFill>
                  <a:prstClr val="black"/>
                </a:solidFill>
                <a:ea typeface="+mn-ea"/>
                <a:cs typeface="+mn-cs"/>
              </a:rPr>
              <a:t>1.	Portretu Dwernickiego</a:t>
            </a:r>
            <a:br>
              <a:rPr lang="pl-PL" sz="16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pl-PL" sz="1600" dirty="0">
                <a:solidFill>
                  <a:prstClr val="black"/>
                </a:solidFill>
                <a:ea typeface="+mn-ea"/>
                <a:cs typeface="+mn-cs"/>
              </a:rPr>
              <a:t>2.	Epitafium z kościoła- kopia/fotografia</a:t>
            </a:r>
            <a:br>
              <a:rPr lang="pl-PL" sz="16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pl-PL" sz="1600" dirty="0">
                <a:solidFill>
                  <a:prstClr val="black"/>
                </a:solidFill>
                <a:ea typeface="+mn-ea"/>
                <a:cs typeface="+mn-cs"/>
              </a:rPr>
              <a:t>3.	Ornatu Dwernickiego</a:t>
            </a:r>
            <a:br>
              <a:rPr lang="pl-PL" sz="16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pl-PL" sz="1600" dirty="0">
                <a:solidFill>
                  <a:prstClr val="black"/>
                </a:solidFill>
                <a:ea typeface="+mn-ea"/>
                <a:cs typeface="+mn-cs"/>
              </a:rPr>
              <a:t>4.	Kielicha Dwernickiego</a:t>
            </a:r>
            <a:br>
              <a:rPr lang="pl-PL" sz="16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pl-PL" sz="1600" dirty="0">
                <a:solidFill>
                  <a:prstClr val="black"/>
                </a:solidFill>
                <a:ea typeface="+mn-ea"/>
                <a:cs typeface="+mn-cs"/>
              </a:rPr>
              <a:t>5.	Monstrancji Dwernickiego</a:t>
            </a:r>
            <a:br>
              <a:rPr lang="pl-PL" sz="16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pl-PL" sz="1600" dirty="0">
                <a:solidFill>
                  <a:prstClr val="black"/>
                </a:solidFill>
                <a:ea typeface="+mn-ea"/>
                <a:cs typeface="+mn-cs"/>
              </a:rPr>
              <a:t>6.	3 ornatów z pasami </a:t>
            </a:r>
            <a:r>
              <a:rPr lang="pl-PL" sz="1600" dirty="0" err="1">
                <a:solidFill>
                  <a:prstClr val="black"/>
                </a:solidFill>
                <a:ea typeface="+mn-ea"/>
                <a:cs typeface="+mn-cs"/>
              </a:rPr>
              <a:t>sułuckimi</a:t>
            </a:r>
            <a:br>
              <a:rPr lang="pl-PL" sz="16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pl-PL" sz="1600" dirty="0">
                <a:solidFill>
                  <a:prstClr val="black"/>
                </a:solidFill>
                <a:ea typeface="+mn-ea"/>
                <a:cs typeface="+mn-cs"/>
              </a:rPr>
              <a:t>7.	Ornatu zielony z XVIII w.</a:t>
            </a:r>
            <a:br>
              <a:rPr lang="pl-PL" sz="16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pl-PL" sz="1600" dirty="0">
                <a:solidFill>
                  <a:prstClr val="black"/>
                </a:solidFill>
                <a:ea typeface="+mn-ea"/>
                <a:cs typeface="+mn-cs"/>
              </a:rPr>
              <a:t>8.	Fotografii kapliczek- mapa dróżek</a:t>
            </a:r>
            <a:br>
              <a:rPr lang="pl-PL" sz="16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pl-PL" sz="1600" dirty="0">
                <a:solidFill>
                  <a:prstClr val="black"/>
                </a:solidFill>
                <a:ea typeface="+mn-ea"/>
                <a:cs typeface="+mn-cs"/>
              </a:rPr>
              <a:t>9.	Ozdobnych cegły z jakich wybudowano kościół</a:t>
            </a:r>
            <a:br>
              <a:rPr lang="pl-PL" sz="16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pl-PL" sz="1600" dirty="0">
                <a:solidFill>
                  <a:prstClr val="black"/>
                </a:solidFill>
                <a:ea typeface="+mn-ea"/>
                <a:cs typeface="+mn-cs"/>
              </a:rPr>
              <a:t>10.	Mszał, modlitewników, książki</a:t>
            </a:r>
            <a:br>
              <a:rPr lang="pl-PL" sz="16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pl-PL" sz="1600" dirty="0">
                <a:solidFill>
                  <a:prstClr val="black"/>
                </a:solidFill>
                <a:ea typeface="+mn-ea"/>
                <a:cs typeface="+mn-cs"/>
              </a:rPr>
              <a:t>11.	Rysunków i fotografii kościoła z Karwackiego</a:t>
            </a:r>
            <a:br>
              <a:rPr lang="pl-PL" sz="16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pl-PL" sz="1600" dirty="0">
                <a:solidFill>
                  <a:prstClr val="black"/>
                </a:solidFill>
                <a:ea typeface="+mn-ea"/>
                <a:cs typeface="+mn-cs"/>
              </a:rPr>
              <a:t>12.	3 ornatów kapa i dalmatyki manufaktury krasiczyńskiej</a:t>
            </a:r>
            <a:br>
              <a:rPr lang="pl-PL" sz="1600" dirty="0">
                <a:solidFill>
                  <a:prstClr val="black"/>
                </a:solidFill>
                <a:ea typeface="+mn-ea"/>
                <a:cs typeface="+mn-cs"/>
              </a:rPr>
            </a:br>
            <a:endParaRPr lang="pl-PL" sz="1600" dirty="0"/>
          </a:p>
        </p:txBody>
      </p:sp>
      <p:pic>
        <p:nvPicPr>
          <p:cNvPr id="4" name="Obraz 3" descr="C:\Users\Józef\Desktop\Logo POIiŚ\logotypy.jpg">
            <a:extLst>
              <a:ext uri="{FF2B5EF4-FFF2-40B4-BE49-F238E27FC236}">
                <a16:creationId xmlns:a16="http://schemas.microsoft.com/office/drawing/2014/main" id="{5E55C0ED-92AC-403B-97C9-913C67DAAE2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292" y="0"/>
            <a:ext cx="7462021" cy="1557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1C0077B-4417-4280-987F-73D668522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454" y="2101435"/>
            <a:ext cx="3900533" cy="47565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53852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C1E288EE-B0AA-49AC-9C1D-4FD7BC707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472" y="185664"/>
            <a:ext cx="7462151" cy="156071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88F0D63-4F2A-4529-A968-6B6110010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830" y="2438352"/>
            <a:ext cx="5190607" cy="3453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6FD53D9-92BE-4F5A-A44B-D1E279E99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4937" y="1877572"/>
            <a:ext cx="3950466" cy="48371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0BCFA80-AC63-4444-83E2-6CB027A8F4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8" y="1746375"/>
            <a:ext cx="2260346" cy="5111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31EA20F-E2CB-4373-8258-90C1D448A6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6904" y="185664"/>
            <a:ext cx="1756853" cy="26208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2600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1A8D785-1387-4EC4-8C83-71F6F825C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8094" y="1679116"/>
            <a:ext cx="3333245" cy="47445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0CB09DC-A9CB-4731-82EA-3A9D54FB4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0375"/>
            <a:ext cx="6498094" cy="3863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8C4907C-EB31-4573-9A7F-7D4569353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295" y="118405"/>
            <a:ext cx="7462151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07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C:\Users\Józef\Desktop\Logo POIiŚ\logotypy.jpg">
            <a:extLst>
              <a:ext uri="{FF2B5EF4-FFF2-40B4-BE49-F238E27FC236}">
                <a16:creationId xmlns:a16="http://schemas.microsoft.com/office/drawing/2014/main" id="{8629CB40-D209-4760-9F4F-63409DA1044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040" y="0"/>
            <a:ext cx="7462021" cy="15575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713600B-DCEA-4117-A47A-D03F056CB0F5}"/>
              </a:ext>
            </a:extLst>
          </p:cNvPr>
          <p:cNvSpPr txBox="1"/>
          <p:nvPr/>
        </p:nvSpPr>
        <p:spPr>
          <a:xfrm>
            <a:off x="412459" y="1868919"/>
            <a:ext cx="1136708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1600" b="1" dirty="0"/>
              <a:t>Nowa stała ekspozycja – sala Matki Bożej Kalwaryjskiej</a:t>
            </a:r>
            <a:endParaRPr lang="pl-PL" sz="1600" dirty="0">
              <a:effectLst/>
            </a:endParaRPr>
          </a:p>
          <a:p>
            <a:r>
              <a:rPr lang="pl-PL" sz="1600" dirty="0"/>
              <a:t>Ekspozycja powstanie na parterze budynku dawnego nowicjatu w sali Matki Bożej</a:t>
            </a:r>
          </a:p>
          <a:p>
            <a:r>
              <a:rPr lang="pl-PL" sz="1600" dirty="0"/>
              <a:t> Kalwaryjskiej. Będzie ona nawiązywać tematycznie do kultu </a:t>
            </a:r>
            <a:r>
              <a:rPr lang="pl-PL" sz="1600" b="1" dirty="0"/>
              <a:t>cudownego obrazu Matki</a:t>
            </a:r>
          </a:p>
          <a:p>
            <a:r>
              <a:rPr lang="pl-PL" sz="1600" b="1" dirty="0"/>
              <a:t> Bożej Kalwaryjskiej. </a:t>
            </a:r>
            <a:r>
              <a:rPr lang="pl-PL" sz="1600" dirty="0"/>
              <a:t>Ekspozycja składać się będzie z:</a:t>
            </a:r>
          </a:p>
          <a:p>
            <a:r>
              <a:rPr lang="pl-PL" sz="1600" dirty="0"/>
              <a:t>- Przedstawienia obrazu z różnych epok,</a:t>
            </a:r>
          </a:p>
          <a:p>
            <a:r>
              <a:rPr lang="pl-PL" sz="1600" dirty="0"/>
              <a:t>- Legendy z przybycia obrazu i o uchu Matki Bożej,</a:t>
            </a:r>
          </a:p>
          <a:p>
            <a:r>
              <a:rPr lang="pl-PL" sz="1600" dirty="0"/>
              <a:t>- Sukienki z obrazu,</a:t>
            </a:r>
          </a:p>
          <a:p>
            <a:r>
              <a:rPr lang="pl-PL" sz="1600" dirty="0"/>
              <a:t>- Dawnych i współczesnych obrazków, fotografii ołtarza,</a:t>
            </a:r>
          </a:p>
          <a:p>
            <a:r>
              <a:rPr lang="pl-PL" sz="1600" dirty="0"/>
              <a:t>- Resztek raty oddzielającej ołtarz,</a:t>
            </a:r>
          </a:p>
          <a:p>
            <a:r>
              <a:rPr lang="pl-PL" sz="1600" dirty="0"/>
              <a:t>- Projektów rozbudowy kaplicy Matki Bożej, kielicha z Matką Bożą</a:t>
            </a:r>
          </a:p>
          <a:p>
            <a:r>
              <a:rPr lang="pl-PL" sz="1600" dirty="0"/>
              <a:t>- Opisów koronacyjnych,</a:t>
            </a:r>
          </a:p>
          <a:p>
            <a:r>
              <a:rPr lang="pl-PL" sz="1600" dirty="0"/>
              <a:t>- Baldachimu okrągłego,</a:t>
            </a:r>
          </a:p>
          <a:p>
            <a:r>
              <a:rPr lang="pl-PL" sz="1600" dirty="0"/>
              <a:t>- Latarni,</a:t>
            </a:r>
          </a:p>
          <a:p>
            <a:r>
              <a:rPr lang="pl-PL" sz="1600" dirty="0"/>
              <a:t>- Wota (serca zakonników),</a:t>
            </a:r>
          </a:p>
          <a:p>
            <a:r>
              <a:rPr lang="pl-PL" sz="1600" dirty="0"/>
              <a:t>- 3 ornaty z Matka Bożą (XVIII, XIX, XX w.),,</a:t>
            </a:r>
          </a:p>
          <a:p>
            <a:r>
              <a:rPr lang="pl-PL" sz="1600" dirty="0"/>
              <a:t>- Berła bractwa MB Kalwaryjskiej</a:t>
            </a:r>
          </a:p>
          <a:p>
            <a:r>
              <a:rPr lang="pl-PL" sz="1600" dirty="0"/>
              <a:t>- Kopii koron z obrazu,</a:t>
            </a:r>
          </a:p>
          <a:p>
            <a:r>
              <a:rPr lang="pl-PL" sz="1600" dirty="0"/>
              <a:t>-Szaty dla figury MB Wniebowziętej,</a:t>
            </a:r>
          </a:p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62AB933-E28C-48F3-B298-0BB769857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314" y="3691431"/>
            <a:ext cx="5908040" cy="31665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46120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C:\Users\Józef\Desktop\Logo POIiŚ\logotypy.jpg">
            <a:extLst>
              <a:ext uri="{FF2B5EF4-FFF2-40B4-BE49-F238E27FC236}">
                <a16:creationId xmlns:a16="http://schemas.microsoft.com/office/drawing/2014/main" id="{8629CB40-D209-4760-9F4F-63409DA1044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206" y="0"/>
            <a:ext cx="7641855" cy="178659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BA769384-C8C3-4E90-BE53-B9304EB9100C}"/>
              </a:ext>
            </a:extLst>
          </p:cNvPr>
          <p:cNvSpPr/>
          <p:nvPr/>
        </p:nvSpPr>
        <p:spPr>
          <a:xfrm>
            <a:off x="458598" y="1877721"/>
            <a:ext cx="9965562" cy="199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solidFill>
                  <a:srgbClr val="000000"/>
                </a:solidFill>
                <a:latin typeface="Trebuchet MS" panose="020B0603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Projekt zakłada przeprowadzenie konserwacji, rewaloryzacji i remont obiektów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solidFill>
                  <a:srgbClr val="000000"/>
                </a:solidFill>
                <a:latin typeface="Trebuchet MS" panose="020B0603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położonych na terenie założenia klasztornego wraz z kaplicami kalwaryjskimi 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solidFill>
                  <a:srgbClr val="000000"/>
                </a:solidFill>
                <a:latin typeface="Trebuchet MS" panose="020B0603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 celu zwiększenia przestrzeni przeznaczonej na cele kulturowe.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l-PL" b="1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l-PL" sz="2000" b="1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E60191C-8DDB-4027-BC6B-0D251BD922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584" y="3274961"/>
            <a:ext cx="5374558" cy="35830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0516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E6FF9CA-869C-4F6D-8EBA-C13E80893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10" y="1011047"/>
            <a:ext cx="3931680" cy="5846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A3D52DD-BED0-4191-8E44-E812CAB8F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7771" y="3782232"/>
            <a:ext cx="4616135" cy="3075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9DD1BB4-3C01-42B0-8A61-94E15C479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0420" y="-17784"/>
            <a:ext cx="2964109" cy="413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C:\Users\Józef\Desktop\Logo POIiŚ\logotypy.jpg">
            <a:extLst>
              <a:ext uri="{FF2B5EF4-FFF2-40B4-BE49-F238E27FC236}">
                <a16:creationId xmlns:a16="http://schemas.microsoft.com/office/drawing/2014/main" id="{F656F8C0-3B26-4691-A6D5-97B81F6BAD3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50" y="0"/>
            <a:ext cx="7462021" cy="1557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E69EA0D-8A2D-4EB6-ADA9-B828DAE1D8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2097" y="2113156"/>
            <a:ext cx="4128323" cy="46819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7008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ADE9ED9B-33F1-4EF8-94C8-22E681BCF03F}"/>
              </a:ext>
            </a:extLst>
          </p:cNvPr>
          <p:cNvSpPr/>
          <p:nvPr/>
        </p:nvSpPr>
        <p:spPr>
          <a:xfrm>
            <a:off x="471949" y="1679139"/>
            <a:ext cx="85393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/>
              <a:t>300- LECIE POWSTANIA KALWARII:</a:t>
            </a:r>
          </a:p>
          <a:p>
            <a:r>
              <a:rPr lang="pl-PL" sz="1600" dirty="0"/>
              <a:t>- Ornat kard. Wojtyły,</a:t>
            </a:r>
          </a:p>
          <a:p>
            <a:r>
              <a:rPr lang="pl-PL" sz="1600" dirty="0"/>
              <a:t>- Kielich kard. Wojtyły,</a:t>
            </a:r>
          </a:p>
          <a:p>
            <a:r>
              <a:rPr lang="pl-PL" sz="1600" dirty="0"/>
              <a:t>- Stuła kard. Wojtyły,</a:t>
            </a:r>
          </a:p>
          <a:p>
            <a:r>
              <a:rPr lang="pl-PL" sz="1600" dirty="0"/>
              <a:t>- Fotel kard. Wojtyły,</a:t>
            </a:r>
          </a:p>
          <a:p>
            <a:r>
              <a:rPr lang="pl-PL" sz="1600" dirty="0"/>
              <a:t>- Wpis do „Księgi gości”</a:t>
            </a:r>
          </a:p>
          <a:p>
            <a:r>
              <a:rPr lang="pl-PL" sz="1600" dirty="0"/>
              <a:t>- Fotografie ze mszy i spotkań w klasztorze</a:t>
            </a:r>
          </a:p>
          <a:p>
            <a:r>
              <a:rPr lang="pl-PL" sz="1600" dirty="0"/>
              <a:t>-Sprzęt potrzebny do indywidualnego odsłuchiwania kazania </a:t>
            </a:r>
          </a:p>
          <a:p>
            <a:r>
              <a:rPr lang="pl-PL" sz="1600" dirty="0"/>
              <a:t>     kard. Wojtyły</a:t>
            </a:r>
          </a:p>
        </p:txBody>
      </p:sp>
      <p:pic>
        <p:nvPicPr>
          <p:cNvPr id="5" name="Obraz 4" descr="C:\Users\Józef\Desktop\Logo POIiŚ\logotypy.jpg">
            <a:extLst>
              <a:ext uri="{FF2B5EF4-FFF2-40B4-BE49-F238E27FC236}">
                <a16:creationId xmlns:a16="http://schemas.microsoft.com/office/drawing/2014/main" id="{A185DA5F-062E-438E-9F90-48720C78C6D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50" y="0"/>
            <a:ext cx="7462021" cy="1557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3803B2D-AEF0-4C17-955A-3B8DDE4F2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283" y="0"/>
            <a:ext cx="4408717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066659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592DBF0-26F8-4452-B3FC-CF501353D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954" y="2184364"/>
            <a:ext cx="6972361" cy="4502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625538D-DAFB-47C7-88C0-259A8F4C9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11" y="1557557"/>
            <a:ext cx="3375818" cy="52101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 descr="C:\Users\Józef\Desktop\Logo POIiŚ\logotypy.jpg">
            <a:extLst>
              <a:ext uri="{FF2B5EF4-FFF2-40B4-BE49-F238E27FC236}">
                <a16:creationId xmlns:a16="http://schemas.microsoft.com/office/drawing/2014/main" id="{6507F695-7A39-471A-A680-35E80E2D6BE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50" y="0"/>
            <a:ext cx="7462021" cy="15575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39315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DC3EF457-74F2-47D2-88AD-6C4DD865A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44" y="2048486"/>
            <a:ext cx="3571627" cy="48227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CDD18BC-FC49-44DC-A3D6-FCAE69227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964" y="2048486"/>
            <a:ext cx="3946472" cy="48248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32E96B2-846B-42A3-BF92-FB4862AB0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4130" y="2048486"/>
            <a:ext cx="3715997" cy="4956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5BA739F-AC81-4734-AC5E-B483957281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2949" y="251801"/>
            <a:ext cx="7462151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6659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C:\Users\Józef\Desktop\Logo POIiŚ\logotypy.jpg">
            <a:extLst>
              <a:ext uri="{FF2B5EF4-FFF2-40B4-BE49-F238E27FC236}">
                <a16:creationId xmlns:a16="http://schemas.microsoft.com/office/drawing/2014/main" id="{AAB3FAC8-57EC-4D8F-A405-936B2E50D13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143" y="103239"/>
            <a:ext cx="7462021" cy="15575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355F1D29-DA32-4783-8151-D8446122727D}"/>
              </a:ext>
            </a:extLst>
          </p:cNvPr>
          <p:cNvSpPr/>
          <p:nvPr/>
        </p:nvSpPr>
        <p:spPr>
          <a:xfrm>
            <a:off x="249493" y="1829166"/>
            <a:ext cx="85995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b="1" dirty="0"/>
              <a:t>Nowa stała ekspozycja – sala misyjna</a:t>
            </a:r>
            <a:endParaRPr lang="pl-PL" dirty="0"/>
          </a:p>
          <a:p>
            <a:r>
              <a:rPr lang="pl-PL" dirty="0"/>
              <a:t>Ekspozycja ta powstanie w segmencie 2 zespołu dawnych zabudowań gospodarczych. Poprzez różnorodne eksponaty przedstawiona będzie </a:t>
            </a:r>
            <a:r>
              <a:rPr lang="pl-PL" b="1" dirty="0"/>
              <a:t>działalność misyjna Franciszkanów w Europie, Azji, Afryce i w Ameryce Południowej</a:t>
            </a:r>
            <a:endParaRPr lang="pl-PL" dirty="0"/>
          </a:p>
        </p:txBody>
      </p:sp>
      <p:pic>
        <p:nvPicPr>
          <p:cNvPr id="6" name="Obraz 5" descr="C:\Users\Józef\Desktop\Sala misyjna\WP_20161105_004.jpg">
            <a:extLst>
              <a:ext uri="{FF2B5EF4-FFF2-40B4-BE49-F238E27FC236}">
                <a16:creationId xmlns:a16="http://schemas.microsoft.com/office/drawing/2014/main" id="{BB91E233-BEF9-4368-8865-9E49E4C042A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58" y="3429000"/>
            <a:ext cx="5724201" cy="31273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B8C4A03-AA2B-4137-B558-DF26AA91B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620" y="3154289"/>
            <a:ext cx="5064096" cy="34021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503909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C:\Users\Józef\Desktop\Logo POIiŚ\logotypy.jpg">
            <a:extLst>
              <a:ext uri="{FF2B5EF4-FFF2-40B4-BE49-F238E27FC236}">
                <a16:creationId xmlns:a16="http://schemas.microsoft.com/office/drawing/2014/main" id="{8629CB40-D209-4760-9F4F-63409DA1044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040" y="0"/>
            <a:ext cx="7462021" cy="1557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33EF660-1735-43EF-8D94-10E940FB51B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98" y="1910707"/>
            <a:ext cx="4728925" cy="3531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5DFD74F9-2531-442A-A47E-BCD0F29F5A0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63668"/>
            <a:ext cx="5470602" cy="3531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403901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C:\Users\Józef\Desktop\Logo POIiŚ\logotypy.jpg">
            <a:extLst>
              <a:ext uri="{FF2B5EF4-FFF2-40B4-BE49-F238E27FC236}">
                <a16:creationId xmlns:a16="http://schemas.microsoft.com/office/drawing/2014/main" id="{8629CB40-D209-4760-9F4F-63409DA1044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040" y="0"/>
            <a:ext cx="7462021" cy="15575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A6E31E4-9B2E-45F3-9950-EEFB54B71B99}"/>
              </a:ext>
            </a:extLst>
          </p:cNvPr>
          <p:cNvSpPr txBox="1"/>
          <p:nvPr/>
        </p:nvSpPr>
        <p:spPr>
          <a:xfrm>
            <a:off x="570452" y="2206305"/>
            <a:ext cx="935521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l-PL" b="1" dirty="0"/>
              <a:t>V. Misterium Męki Pańskiej</a:t>
            </a:r>
          </a:p>
          <a:p>
            <a:pPr lvl="0" algn="just"/>
            <a:endParaRPr lang="pl-PL" dirty="0"/>
          </a:p>
          <a:p>
            <a:pPr algn="just"/>
            <a:r>
              <a:rPr lang="pl-PL" sz="1600" dirty="0"/>
              <a:t>W sali misteryjnej w segmencie 2 zespołu dawnych zabudowań gospodarczych w okresie Wielkiego Postu wystawiane będą dwukrotnie (w Niedzielę Palmową i Wielki Piątek) przedstawienia – </a:t>
            </a:r>
            <a:r>
              <a:rPr lang="pl-PL" sz="1600" b="1" dirty="0"/>
              <a:t>historia</a:t>
            </a:r>
            <a:endParaRPr lang="pl-PL" sz="1600" dirty="0"/>
          </a:p>
          <a:p>
            <a:pPr lvl="0" algn="just"/>
            <a:r>
              <a:rPr lang="pl-PL" sz="1600" b="1" dirty="0"/>
              <a:t>Tematyczne ekspozycje czasowe dotyczące historii okresu powojennego na Podkarpaciu</a:t>
            </a:r>
            <a:endParaRPr lang="pl-PL" sz="1600" dirty="0">
              <a:effectLst/>
            </a:endParaRPr>
          </a:p>
          <a:p>
            <a:pPr algn="just"/>
            <a:r>
              <a:rPr lang="pl-PL" sz="1600" dirty="0"/>
              <a:t>W sali misteryjnej w segmencie 2 zespołu, po zakończeniu okresu, gdy prezentowane będzie Misterium Męki Pańskiej, organizowane będą </a:t>
            </a:r>
            <a:r>
              <a:rPr lang="pl-PL" sz="1600" b="1" dirty="0"/>
              <a:t>cykliczne wystawy prezentujące istotne zagadnienia najnowszej historii regionu</a:t>
            </a:r>
            <a:r>
              <a:rPr lang="pl-PL" sz="1600" dirty="0"/>
              <a:t>, organizowane we współpracy z Instytutem Pamięci Narodowej </a:t>
            </a:r>
            <a:br>
              <a:rPr lang="pl-PL" sz="1600" dirty="0"/>
            </a:br>
            <a:r>
              <a:rPr lang="pl-PL" sz="1600" dirty="0"/>
              <a:t>w Rzeszowie.</a:t>
            </a:r>
          </a:p>
          <a:p>
            <a:pPr algn="just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517439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C:\Users\Józef\Desktop\Logo POIiŚ\logotypy.jpg">
            <a:extLst>
              <a:ext uri="{FF2B5EF4-FFF2-40B4-BE49-F238E27FC236}">
                <a16:creationId xmlns:a16="http://schemas.microsoft.com/office/drawing/2014/main" id="{8629CB40-D209-4760-9F4F-63409DA1044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040" y="0"/>
            <a:ext cx="7462021" cy="15575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A6E31E4-9B2E-45F3-9950-EEFB54B71B99}"/>
              </a:ext>
            </a:extLst>
          </p:cNvPr>
          <p:cNvSpPr txBox="1"/>
          <p:nvPr/>
        </p:nvSpPr>
        <p:spPr>
          <a:xfrm>
            <a:off x="483992" y="1605231"/>
            <a:ext cx="1029708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VI. Wystawy czasowe:</a:t>
            </a:r>
          </a:p>
          <a:p>
            <a:pPr lvl="0" algn="just"/>
            <a:r>
              <a:rPr lang="pl-PL" sz="1400" b="1" i="1" dirty="0"/>
              <a:t>-„Żołnierze wyklęci. Antykomunistyczne podziemie na Rzeszowszczyźnie po 1944 roku”</a:t>
            </a:r>
            <a:endParaRPr lang="pl-PL" sz="1400" i="1" dirty="0">
              <a:effectLst/>
            </a:endParaRPr>
          </a:p>
          <a:p>
            <a:pPr marL="176213" algn="just"/>
            <a:r>
              <a:rPr lang="pl-PL" sz="1400" dirty="0"/>
              <a:t>Ekspozycja ma przypomnieć żołnierzy i działaczy podziemia niepodległościowego, których reżim komunistyczny pozbawił </a:t>
            </a:r>
          </a:p>
          <a:p>
            <a:pPr marL="176213" algn="just"/>
            <a:r>
              <a:rPr lang="pl-PL" sz="1400" dirty="0"/>
              <a:t>nie tylko życia, ale i dobrego imienia. Na ekspozycji prezentowane będą materiały dotyczące powstałego na bazie</a:t>
            </a:r>
          </a:p>
          <a:p>
            <a:pPr marL="176213" algn="just"/>
            <a:r>
              <a:rPr lang="pl-PL" sz="1400" dirty="0"/>
              <a:t> Armii Krajowej po jej rozwiązaniu Zrzeszenia „Wolność i Niezawisłość” (WiN), a także Narodowego Zjednoczenia </a:t>
            </a:r>
          </a:p>
          <a:p>
            <a:pPr marL="176213" algn="just"/>
            <a:r>
              <a:rPr lang="pl-PL" sz="1400" dirty="0"/>
              <a:t>Wojskowego oraz innych oddziałów konspiracji niepodległościowej.</a:t>
            </a:r>
            <a:endParaRPr lang="pl-PL" sz="1400" dirty="0">
              <a:effectLst/>
            </a:endParaRPr>
          </a:p>
          <a:p>
            <a:pPr lvl="0" algn="just"/>
            <a:r>
              <a:rPr lang="pl-PL" sz="1400" b="1" i="1" dirty="0"/>
              <a:t>-„Stan wojenny"</a:t>
            </a:r>
            <a:endParaRPr lang="pl-PL" sz="1400" i="1" dirty="0">
              <a:effectLst/>
            </a:endParaRPr>
          </a:p>
          <a:p>
            <a:pPr marL="176213" algn="just"/>
            <a:r>
              <a:rPr lang="pl-PL" sz="1400" dirty="0"/>
              <a:t>Na panelach prezentowane będą fotografie, ulotki, afisze, plakaty i „bibuła” z tamtych czasów. Ukazana są sytuacje osób internowanych w Załężu, Uhercach i Nowym Łupkowie, w Nisku i Gołdapi (gdzie umieszczano kobiety).</a:t>
            </a:r>
            <a:endParaRPr lang="pl-PL" sz="1400" dirty="0">
              <a:effectLst/>
            </a:endParaRPr>
          </a:p>
          <a:p>
            <a:pPr marL="88900" lvl="0" indent="-88900" algn="just"/>
            <a:r>
              <a:rPr lang="pl-PL" sz="1400" b="1" i="1" dirty="0"/>
              <a:t>-„Arcybiskup Ignacy Tokarczuk. społeczny"</a:t>
            </a:r>
            <a:endParaRPr lang="pl-PL" sz="1400" i="1" dirty="0">
              <a:effectLst/>
            </a:endParaRPr>
          </a:p>
          <a:p>
            <a:pPr marL="88900" algn="just"/>
            <a:r>
              <a:rPr lang="pl-PL" sz="1400" dirty="0"/>
              <a:t>Na ekspozycji zgromadzono dokumenty i fotografie obrazujące drogę życiową ks. Ignacego Tokarczuka – od domu rodzinnego,</a:t>
            </a:r>
          </a:p>
          <a:p>
            <a:pPr marL="88900" algn="just"/>
            <a:r>
              <a:rPr lang="pl-PL" sz="1400" dirty="0"/>
              <a:t> poprzez studia teologiczne we Lwowie, przyjęcie święceń kapłańskich, pracę duszpasterską, następnie pracę naukową,</a:t>
            </a:r>
          </a:p>
          <a:p>
            <a:pPr marL="88900" algn="just"/>
            <a:r>
              <a:rPr lang="pl-PL" sz="1400" dirty="0"/>
              <a:t> aż po służbę Kościołowi i Narodowi jako ordynariusz diecezji przemyskiej. Szereg fotografii przedstawia kościoły                                    i tymczasowe kaplice, zbudowane bez zgody władz, dla których nieudzielanie zezwoleń na budowę obiektów sakralnych było formą</a:t>
            </a:r>
          </a:p>
          <a:p>
            <a:pPr marL="88900" algn="just"/>
            <a:r>
              <a:rPr lang="pl-PL" sz="1400" dirty="0"/>
              <a:t>walki z religią i Kościołem. </a:t>
            </a:r>
          </a:p>
          <a:p>
            <a:pPr marL="88900" indent="-88900" algn="just"/>
            <a:r>
              <a:rPr lang="pl-PL" sz="1400" b="1" i="1" dirty="0"/>
              <a:t>-„Represje wobec wsi i ruchu ludowego w latach 1944-1956"</a:t>
            </a:r>
            <a:endParaRPr lang="pl-PL" sz="1400" i="1" dirty="0">
              <a:effectLst/>
            </a:endParaRPr>
          </a:p>
          <a:p>
            <a:pPr marL="88900" algn="just"/>
            <a:r>
              <a:rPr lang="pl-PL" sz="1400" dirty="0"/>
              <a:t>Na kilkunastu planszach poświęconych represjom władz komunistycznych wobec wsi i ruchu ludowego umieszczono również dokumenty i fotografie przedstawiające rolę ludowców w okresie międzywojennym i latach II wojny światowej. Prezentowane fotografie, dokumenty, plakaty i obwieszczenia ukazują m.in. walkę Batalionów Chłopskich, działalność zakonspirowanych struktur partyjnych Stronnictwa Ludowego w ramach Polskiego Państwa Podziemnego.</a:t>
            </a:r>
            <a:endParaRPr lang="pl-PL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874738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C:\Users\Józef\Desktop\Logo POIiŚ\logotypy.jpg">
            <a:extLst>
              <a:ext uri="{FF2B5EF4-FFF2-40B4-BE49-F238E27FC236}">
                <a16:creationId xmlns:a16="http://schemas.microsoft.com/office/drawing/2014/main" id="{8629CB40-D209-4760-9F4F-63409DA1044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040" y="0"/>
            <a:ext cx="7462021" cy="15575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A6E31E4-9B2E-45F3-9950-EEFB54B71B99}"/>
              </a:ext>
            </a:extLst>
          </p:cNvPr>
          <p:cNvSpPr txBox="1"/>
          <p:nvPr/>
        </p:nvSpPr>
        <p:spPr>
          <a:xfrm>
            <a:off x="634182" y="1557557"/>
            <a:ext cx="1001415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lvl="0" indent="-176213"/>
            <a:r>
              <a:rPr lang="pl-PL" sz="1400" b="1" i="1" dirty="0"/>
              <a:t>-„Okupacja sowiecka na prawym brzegu Sanu w latach 1939-1941</a:t>
            </a:r>
            <a:r>
              <a:rPr lang="pl-PL" sz="1400" b="1" dirty="0"/>
              <a:t>"</a:t>
            </a:r>
            <a:endParaRPr lang="pl-PL" sz="1400" dirty="0">
              <a:effectLst/>
            </a:endParaRPr>
          </a:p>
          <a:p>
            <a:pPr marL="176213"/>
            <a:r>
              <a:rPr lang="pl-PL" sz="1400" dirty="0"/>
              <a:t>Ekspozycja przybliża wydarzenia na terenach, które obecnie wchodzą w skład województwa podkarpackiego, a w latach </a:t>
            </a:r>
          </a:p>
          <a:p>
            <a:pPr marL="176213"/>
            <a:r>
              <a:rPr lang="pl-PL" sz="1400" dirty="0"/>
              <a:t>1939-1941 znajdowały się pod okupacją sowiecką. Przedstawia materiały dotyczące agresji sowieckiej na Polskę</a:t>
            </a:r>
          </a:p>
          <a:p>
            <a:pPr marL="176213"/>
            <a:r>
              <a:rPr lang="pl-PL" sz="1400" dirty="0"/>
              <a:t> i działania Armii Czerwonej na terenie województwa lwowskiego</a:t>
            </a:r>
          </a:p>
          <a:p>
            <a:pPr marL="176213" indent="-176213"/>
            <a:r>
              <a:rPr lang="pl-PL" sz="1400" b="1" dirty="0"/>
              <a:t>-„Aparat represji na Rzeszowszczyźnie w latach 1944-1956"</a:t>
            </a:r>
            <a:endParaRPr lang="pl-PL" sz="1400" dirty="0">
              <a:effectLst/>
            </a:endParaRPr>
          </a:p>
          <a:p>
            <a:pPr marL="176213"/>
            <a:r>
              <a:rPr lang="pl-PL" sz="1400" dirty="0"/>
              <a:t>Na wystawie przedstawiono powstanie i rozbudowę aparatu bezpieczeństwa, Wojewódzkiego Urzędu Bezpieczeństwa</a:t>
            </a:r>
          </a:p>
          <a:p>
            <a:pPr marL="176213"/>
            <a:r>
              <a:rPr lang="pl-PL" sz="1400" dirty="0"/>
              <a:t> Publicznego, oraz rolę NKWD i „</a:t>
            </a:r>
            <a:r>
              <a:rPr lang="pl-PL" sz="1400" dirty="0" err="1"/>
              <a:t>Smiersza</a:t>
            </a:r>
            <a:r>
              <a:rPr lang="pl-PL" sz="1400" dirty="0"/>
              <a:t>” w procesie jego tworzenia. Wiele zdjęć i materiałów archiwalnych ukazuje</a:t>
            </a:r>
          </a:p>
          <a:p>
            <a:pPr marL="176213"/>
            <a:r>
              <a:rPr lang="pl-PL" sz="1400" dirty="0"/>
              <a:t> metody pracy pionu śledczego UB, Milicji Obywatelskiej, wojskowych sądów i prokuratur, a także sylwetki funkcjonariuszy </a:t>
            </a:r>
          </a:p>
          <a:p>
            <a:pPr marL="176213"/>
            <a:r>
              <a:rPr lang="pl-PL" sz="1400" dirty="0"/>
              <a:t>aparatu bezpieczeństwa oraz osoby, które, zatrudnione w UB, współpracowały z podziemiem niepodległościowym.</a:t>
            </a:r>
            <a:endParaRPr lang="pl-PL" sz="1400" dirty="0">
              <a:effectLst/>
            </a:endParaRPr>
          </a:p>
          <a:p>
            <a:pPr marL="176213" lvl="0" indent="-176213"/>
            <a:r>
              <a:rPr lang="pl-PL" sz="1400" b="1" dirty="0"/>
              <a:t>-„Sprawiedliwi wśród Narodów Świata"</a:t>
            </a:r>
            <a:endParaRPr lang="pl-PL" sz="1400" dirty="0">
              <a:effectLst/>
            </a:endParaRPr>
          </a:p>
          <a:p>
            <a:pPr marL="176213"/>
            <a:r>
              <a:rPr lang="pl-PL" sz="1400" dirty="0"/>
              <a:t>Ekspozycja poświęcona jest Polakom, którzy w latach 1939-1945, ryzykując życie, pomagali ludności żydowskiej uniknąć </a:t>
            </a:r>
          </a:p>
          <a:p>
            <a:pPr marL="176213"/>
            <a:r>
              <a:rPr lang="pl-PL" sz="1400" dirty="0"/>
              <a:t>śmierci z rąk Niemców, konsekwentnie realizujących politykę totalnej eksterminacji tego narodu. Na planszach pokazano </a:t>
            </a:r>
          </a:p>
          <a:p>
            <a:pPr marL="176213"/>
            <a:r>
              <a:rPr lang="pl-PL" sz="1400" dirty="0"/>
              <a:t>kryjówki, w których chronili się Żydzi. Zamieszczono też wykaz (niepełny) i fotografie osób z Rzeszowszczyzny, które </a:t>
            </a:r>
          </a:p>
          <a:p>
            <a:pPr marL="176213"/>
            <a:r>
              <a:rPr lang="pl-PL" sz="1400" dirty="0"/>
              <a:t>Instytut </a:t>
            </a:r>
            <a:r>
              <a:rPr lang="pl-PL" sz="1400" dirty="0" err="1"/>
              <a:t>YadVashem</a:t>
            </a:r>
            <a:r>
              <a:rPr lang="pl-PL" sz="1400" dirty="0"/>
              <a:t> w Jerozolimie odznaczył medalem „Sprawiedliwi wśród Narodów Świata”.</a:t>
            </a:r>
          </a:p>
          <a:p>
            <a:pPr marL="176213" lvl="0" indent="-176213"/>
            <a:r>
              <a:rPr lang="pl-PL" sz="1400" b="1" dirty="0"/>
              <a:t>-Koncerty muzyki poważnej </a:t>
            </a:r>
            <a:endParaRPr lang="pl-PL" sz="1400" dirty="0"/>
          </a:p>
          <a:p>
            <a:pPr marL="176213"/>
            <a:r>
              <a:rPr lang="pl-PL" sz="1400" dirty="0"/>
              <a:t>W efekcie realizacji projektu nowy program kulturowy zostanie też wdrożony w budynku kościoła. Planowana jest cykliczna organizacja koncertów muzyki poważnej. Pozwolą one przyciągnąć do Klasztoru nowych odbiorców – melomanów, miłośników </a:t>
            </a:r>
          </a:p>
          <a:p>
            <a:pPr marL="176213"/>
            <a:r>
              <a:rPr lang="pl-PL" sz="1400" dirty="0"/>
              <a:t>muzyki poważnej.</a:t>
            </a:r>
          </a:p>
          <a:p>
            <a:pPr lvl="0"/>
            <a:r>
              <a:rPr lang="pl-PL" sz="1400" b="1" dirty="0"/>
              <a:t>-Zwiedzanie zabytkowego zespołu klasztornego wraz z dróżkami i kaplicami kalwaryjskimi</a:t>
            </a:r>
            <a:endParaRPr lang="pl-PL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097533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C:\Users\Józef\Desktop\Logo POIiŚ\logotypy.jpg">
            <a:extLst>
              <a:ext uri="{FF2B5EF4-FFF2-40B4-BE49-F238E27FC236}">
                <a16:creationId xmlns:a16="http://schemas.microsoft.com/office/drawing/2014/main" id="{8629CB40-D209-4760-9F4F-63409DA1044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040" y="0"/>
            <a:ext cx="7462021" cy="15575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A6E31E4-9B2E-45F3-9950-EEFB54B71B99}"/>
              </a:ext>
            </a:extLst>
          </p:cNvPr>
          <p:cNvSpPr txBox="1"/>
          <p:nvPr/>
        </p:nvSpPr>
        <p:spPr>
          <a:xfrm>
            <a:off x="647350" y="2080470"/>
            <a:ext cx="9514289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/>
              <a:t>VII. Oferta edukacyjna</a:t>
            </a:r>
          </a:p>
          <a:p>
            <a:endParaRPr lang="pl-PL" sz="1600" dirty="0"/>
          </a:p>
          <a:p>
            <a:r>
              <a:rPr lang="pl-PL" sz="1400" b="1" u="sng" dirty="0"/>
              <a:t>Główne cele, jakie przyświecają wdrażanej ofercie edukacyjnej</a:t>
            </a:r>
            <a:r>
              <a:rPr lang="pl-PL" sz="1400" dirty="0"/>
              <a:t>:</a:t>
            </a:r>
          </a:p>
          <a:p>
            <a:pPr lvl="0"/>
            <a:r>
              <a:rPr lang="pl-PL" sz="1400" dirty="0"/>
              <a:t>Edukacja przyrodniczo-ekologiczno-moralna wszystkich grup wiekowych przybywających na Kalwarię Pacławską Franciszkańskie rekolekcje z przyrodą</a:t>
            </a:r>
            <a:endParaRPr lang="pl-PL" sz="1400" dirty="0">
              <a:effectLst/>
            </a:endParaRPr>
          </a:p>
          <a:p>
            <a:pPr lvl="0"/>
            <a:r>
              <a:rPr lang="pl-PL" sz="1400" dirty="0"/>
              <a:t>Upowszechnienie problematyki związanej z funkcjonowaniem ekosystemów leśnych i ich ochroną</a:t>
            </a:r>
            <a:endParaRPr lang="pl-PL" sz="1400" dirty="0">
              <a:effectLst/>
            </a:endParaRPr>
          </a:p>
          <a:p>
            <a:pPr lvl="0"/>
            <a:r>
              <a:rPr lang="pl-PL" sz="1400" dirty="0"/>
              <a:t>Zwiększenie świadomości ekologicznej społeczeństwa – zrozumienie podstawowych procesów przyrodniczych i celowości działań ochronnych prowadzonych przez człowieka</a:t>
            </a:r>
            <a:endParaRPr lang="pl-PL" sz="1400" dirty="0">
              <a:effectLst/>
            </a:endParaRPr>
          </a:p>
          <a:p>
            <a:pPr lvl="0"/>
            <a:r>
              <a:rPr lang="pl-PL" sz="1400" dirty="0"/>
              <a:t>Promocja postaw i </a:t>
            </a:r>
            <a:r>
              <a:rPr lang="pl-PL" sz="1400" dirty="0" err="1"/>
              <a:t>zachowań</a:t>
            </a:r>
            <a:r>
              <a:rPr lang="pl-PL" sz="1400" dirty="0"/>
              <a:t> proekologicznych </a:t>
            </a:r>
          </a:p>
          <a:p>
            <a:pPr lvl="0"/>
            <a:r>
              <a:rPr lang="pl-PL" sz="1400" dirty="0"/>
              <a:t>Zdobycie praktycznej wiedzy przyrodniczej o otaczającym świecie roślin i zwierząt</a:t>
            </a:r>
            <a:endParaRPr lang="pl-PL" sz="1400" dirty="0">
              <a:effectLst/>
            </a:endParaRPr>
          </a:p>
          <a:p>
            <a:pPr lvl="0"/>
            <a:r>
              <a:rPr lang="pl-PL" sz="1400" dirty="0"/>
              <a:t>Przybliżenie środowiska i metod pracy leśnika (zasad prowadzenia wielofunkcyjnej gospodarki leśnej)</a:t>
            </a:r>
            <a:endParaRPr lang="pl-PL" sz="1400" dirty="0">
              <a:effectLst/>
            </a:endParaRPr>
          </a:p>
          <a:p>
            <a:pPr lvl="0"/>
            <a:r>
              <a:rPr lang="pl-PL" sz="1400" dirty="0"/>
              <a:t>Podniesienie ogólnej wiedzy przyrodniczej</a:t>
            </a:r>
            <a:endParaRPr lang="pl-PL" sz="1400" dirty="0">
              <a:effectLst/>
            </a:endParaRPr>
          </a:p>
          <a:p>
            <a:pPr lvl="0"/>
            <a:r>
              <a:rPr lang="pl-PL" sz="1400" dirty="0"/>
              <a:t>Promocja walorów przyrodniczych i kulturowych regionu – wkład w rozwój turystyczny regionu</a:t>
            </a:r>
            <a:endParaRPr lang="pl-PL" sz="1400" dirty="0">
              <a:effectLst/>
            </a:endParaRPr>
          </a:p>
          <a:p>
            <a:pPr lvl="0"/>
            <a:r>
              <a:rPr lang="pl-PL" sz="1400" dirty="0"/>
              <a:t>Przybliżenie zasad i form. </a:t>
            </a:r>
          </a:p>
          <a:p>
            <a:pPr lvl="0"/>
            <a:endParaRPr lang="pl-PL" sz="1400" dirty="0"/>
          </a:p>
          <a:p>
            <a:r>
              <a:rPr lang="pl-PL" sz="1400" b="1" u="sng" dirty="0"/>
              <a:t>Planowane działania:</a:t>
            </a:r>
            <a:endParaRPr lang="pl-PL" sz="1400" dirty="0"/>
          </a:p>
          <a:p>
            <a:r>
              <a:rPr lang="pl-PL" sz="1400" dirty="0"/>
              <a:t>Edukacja  będzie prowadzona w następujących formach:</a:t>
            </a:r>
          </a:p>
          <a:p>
            <a:pPr lvl="0"/>
            <a:r>
              <a:rPr lang="pl-PL" sz="1400" dirty="0"/>
              <a:t>Zajęcia stacjonarne</a:t>
            </a:r>
            <a:endParaRPr lang="pl-PL" sz="1400" dirty="0">
              <a:effectLst/>
            </a:endParaRPr>
          </a:p>
          <a:p>
            <a:pPr lvl="0"/>
            <a:r>
              <a:rPr lang="pl-PL" sz="1400" dirty="0"/>
              <a:t>Zajęcia w terenie</a:t>
            </a:r>
            <a:endParaRPr lang="pl-PL" sz="1400" dirty="0">
              <a:effectLst/>
            </a:endParaRPr>
          </a:p>
          <a:p>
            <a:pPr lvl="0"/>
            <a:r>
              <a:rPr lang="pl-PL" sz="1400" dirty="0"/>
              <a:t>Popularyzacja propagandowo-reklamowa</a:t>
            </a:r>
          </a:p>
          <a:p>
            <a:pPr lvl="0"/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2620212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C:\Users\Józef\Desktop\Logo POIiŚ\logotypy.jpg">
            <a:extLst>
              <a:ext uri="{FF2B5EF4-FFF2-40B4-BE49-F238E27FC236}">
                <a16:creationId xmlns:a16="http://schemas.microsoft.com/office/drawing/2014/main" id="{8629CB40-D209-4760-9F4F-63409DA1044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040" y="0"/>
            <a:ext cx="7462021" cy="15575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713600B-DCEA-4117-A47A-D03F056CB0F5}"/>
              </a:ext>
            </a:extLst>
          </p:cNvPr>
          <p:cNvSpPr txBox="1"/>
          <p:nvPr/>
        </p:nvSpPr>
        <p:spPr>
          <a:xfrm>
            <a:off x="427839" y="1921316"/>
            <a:ext cx="1051546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b="1" dirty="0"/>
              <a:t>Celem strategicznym projektu</a:t>
            </a:r>
            <a:r>
              <a:rPr lang="pl-PL" sz="1600" dirty="0"/>
              <a:t>, o wymiarze długofalowym, jest ochrona dziedzictwa historycznego </a:t>
            </a:r>
          </a:p>
          <a:p>
            <a:pPr algn="just"/>
            <a:r>
              <a:rPr lang="pl-PL" sz="1600" dirty="0"/>
              <a:t>oraz wykorzystanie potencjału kulturowego zabytkowych obiektów klasztornych w Kalwarii Pacławskiej </a:t>
            </a:r>
          </a:p>
          <a:p>
            <a:pPr algn="just"/>
            <a:r>
              <a:rPr lang="pl-PL" sz="1600" dirty="0"/>
              <a:t>na rzecz edukacji kulturowej społeczeństwa i zwiększenia jego uczestnictwa w kulturze.</a:t>
            </a:r>
          </a:p>
          <a:p>
            <a:pPr algn="just"/>
            <a:endParaRPr lang="pl-PL" sz="1600" dirty="0"/>
          </a:p>
          <a:p>
            <a:pPr algn="just"/>
            <a:r>
              <a:rPr lang="pl-PL" sz="1600" b="1" dirty="0"/>
              <a:t>Głównym celem projektu </a:t>
            </a:r>
            <a:r>
              <a:rPr lang="pl-PL" sz="1600" dirty="0"/>
              <a:t>jest przeprowadzenie konserwacji, rewaloryzacji i remont obiektów położonych na terenie założenia klasztornego wraz z kaplicami kalwaryjskimi i zwiększenie przestrzeni przeznaczonej na cele kulturowe.</a:t>
            </a:r>
          </a:p>
          <a:p>
            <a:pPr algn="just"/>
            <a:endParaRPr lang="pl-PL" sz="1600" dirty="0"/>
          </a:p>
          <a:p>
            <a:pPr algn="just"/>
            <a:r>
              <a:rPr lang="pl-PL" sz="1600" b="1" dirty="0"/>
              <a:t>Cele szczegółowe projektu to:</a:t>
            </a:r>
          </a:p>
          <a:p>
            <a:pPr marL="265113" indent="-265113" algn="just">
              <a:tabLst>
                <a:tab pos="265113" algn="l"/>
              </a:tabLst>
            </a:pPr>
            <a:r>
              <a:rPr lang="pl-PL" sz="1600" dirty="0"/>
              <a:t>1) Realizacja niezbędnych prac remontowych i konserwatorskich przy budynkach kościoła, klasztoru                                        i 4 kaplicach  kalwaryjskich.</a:t>
            </a:r>
          </a:p>
          <a:p>
            <a:pPr marL="265113" indent="-265113" algn="just">
              <a:tabLst>
                <a:tab pos="265113" algn="l"/>
              </a:tabLst>
            </a:pPr>
            <a:r>
              <a:rPr lang="pl-PL" sz="1600" dirty="0"/>
              <a:t>2)Uruchomienie nowych funkcji kulturalno-edukacyjnych w dotychczas nieużytkowanych budynkach gospodarczych i   kamienicy.</a:t>
            </a:r>
          </a:p>
          <a:p>
            <a:pPr marL="265113" indent="-265113" algn="just">
              <a:tabLst>
                <a:tab pos="176213" algn="l"/>
              </a:tabLst>
            </a:pPr>
            <a:r>
              <a:rPr lang="pl-PL" sz="1600" dirty="0"/>
              <a:t>3) Zakup sprzętu i wyposażenia pomieszczeń niezbędnego do prowadzenia działalności kulturalnej </a:t>
            </a:r>
          </a:p>
          <a:p>
            <a:pPr marL="265113" indent="-265113" algn="just">
              <a:tabLst>
                <a:tab pos="176213" algn="l"/>
              </a:tabLst>
            </a:pPr>
            <a:r>
              <a:rPr lang="pl-PL" sz="1600" dirty="0"/>
              <a:t>       i edukacyjnej.</a:t>
            </a:r>
          </a:p>
          <a:p>
            <a:pPr marL="265113" indent="-265113" algn="just">
              <a:tabLst>
                <a:tab pos="265113" algn="l"/>
              </a:tabLst>
            </a:pPr>
            <a:r>
              <a:rPr lang="pl-PL" sz="1600" dirty="0"/>
              <a:t>4) Udostępnienie obiektów grupom docelowym i uruchomienie w nich nowej działalności kulturalno-edukacyjnej.</a:t>
            </a:r>
          </a:p>
        </p:txBody>
      </p:sp>
    </p:spTree>
    <p:extLst>
      <p:ext uri="{BB962C8B-B14F-4D97-AF65-F5344CB8AC3E}">
        <p14:creationId xmlns:p14="http://schemas.microsoft.com/office/powerpoint/2010/main" val="18927336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C:\Users\Józef\Desktop\Logo POIiŚ\logotypy.jpg">
            <a:extLst>
              <a:ext uri="{FF2B5EF4-FFF2-40B4-BE49-F238E27FC236}">
                <a16:creationId xmlns:a16="http://schemas.microsoft.com/office/drawing/2014/main" id="{8629CB40-D209-4760-9F4F-63409DA1044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040" y="0"/>
            <a:ext cx="7462021" cy="15575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A6E31E4-9B2E-45F3-9950-EEFB54B71B99}"/>
              </a:ext>
            </a:extLst>
          </p:cNvPr>
          <p:cNvSpPr txBox="1"/>
          <p:nvPr/>
        </p:nvSpPr>
        <p:spPr>
          <a:xfrm>
            <a:off x="647351" y="1619075"/>
            <a:ext cx="955853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/>
              <a:t>Zajęcia stacjonarne:</a:t>
            </a:r>
          </a:p>
          <a:p>
            <a:pPr lvl="0"/>
            <a:r>
              <a:rPr lang="pl-PL" sz="1400" dirty="0"/>
              <a:t>Pogadanki i warsztaty na następujące tematy: Formy ochrony przyrody w Polsce oraz w naszym regionie (2 razy w roku po 20 osób),Przyroda Leśnego Kompleksu Promocyjnego „Lasy Birczańskie” i przemyskich parków krajobrazowych (2 razy w roku po 20 osób),Ochrona gatunkowa roślin i zwierząt (2 razy w roku po 20 osób), Rozpoznawanie ptasich głosów (2 razy w roku po 20 osób), Zajęcia uatrakcyjniane są slajdami oraz filmem pt. „Przemyskie parki krajobrazowe”.</a:t>
            </a:r>
          </a:p>
          <a:p>
            <a:pPr lvl="0"/>
            <a:r>
              <a:rPr lang="pl-PL" sz="1400" dirty="0"/>
              <a:t>Seminaria z nauczycielami biologii i geografii  (1 raz w roku dla 15 osób)</a:t>
            </a:r>
          </a:p>
          <a:p>
            <a:pPr lvl="0"/>
            <a:r>
              <a:rPr lang="pl-PL" sz="1400" dirty="0"/>
              <a:t>Konferencje popularno-naukowe (1 raz w roku dla 60 osób)</a:t>
            </a:r>
          </a:p>
          <a:p>
            <a:pPr lvl="0"/>
            <a:r>
              <a:rPr lang="pl-PL" sz="1400" dirty="0"/>
              <a:t>Konkursy literacko-plastyczny (1 raz w roku dla 20 osób), fotograficzny (1 raz w roku dla 20 osób), plastyczny (1 raz w roku dla 40 osób). Wystawy fotograficzne (1 raz w roku).</a:t>
            </a:r>
          </a:p>
          <a:p>
            <a:pPr lvl="0"/>
            <a:r>
              <a:rPr lang="pl-PL" sz="1400" dirty="0"/>
              <a:t>Kształcenie i dokształcanie różnych grup zawodowych (1 raz w roku dla 30 osób)</a:t>
            </a:r>
          </a:p>
          <a:p>
            <a:pPr lvl="0"/>
            <a:r>
              <a:rPr lang="pl-PL" sz="1400" dirty="0"/>
              <a:t>Współpraca z uczelniami i placówkami naukowymi.</a:t>
            </a:r>
          </a:p>
          <a:p>
            <a:r>
              <a:rPr lang="pl-PL" sz="1400" b="1" dirty="0"/>
              <a:t>Zajęcia w terenie:</a:t>
            </a:r>
            <a:endParaRPr lang="pl-PL" sz="1400" dirty="0"/>
          </a:p>
          <a:p>
            <a:pPr lvl="0"/>
            <a:r>
              <a:rPr lang="pl-PL" sz="1400" dirty="0"/>
              <a:t>Ścieżki dydaktyczno-przyrodnicze (10 razy roku dla 20 osób), Plenery malarskie (1 raz w roku dla 20 osób) ,Obserwacje ornitologiczne w terenie (1 raz w roku dla 20 osób).</a:t>
            </a:r>
          </a:p>
          <a:p>
            <a:r>
              <a:rPr lang="pl-PL" sz="1400" b="1" dirty="0"/>
              <a:t>Popularyzacja propagandowo-reklamowa:</a:t>
            </a:r>
            <a:endParaRPr lang="pl-PL" sz="1400" dirty="0"/>
          </a:p>
          <a:p>
            <a:pPr lvl="0"/>
            <a:r>
              <a:rPr lang="pl-PL" sz="1400" dirty="0"/>
              <a:t>Wydawnictwa własne  - broszury 2000 szt., foldery 5000 szt. Sympozja naukowe  - 2 razy w roku po 50 osób</a:t>
            </a:r>
          </a:p>
          <a:p>
            <a:pPr lvl="0"/>
            <a:r>
              <a:rPr lang="pl-PL" sz="1400" b="1" dirty="0"/>
              <a:t>Informacja w mediach. </a:t>
            </a:r>
          </a:p>
          <a:p>
            <a:r>
              <a:rPr lang="pl-PL" sz="1400" dirty="0"/>
              <a:t>Zajęcia edukacyjne prowadzone będą cyklicznie pod patronatem Nadleśnictwa Bircza, Ruchem Ekologicznym św. Franciszka w Asyżu  (REFA) i  Zespołem Parków Krajobrazowych w Przemyślu.</a:t>
            </a:r>
          </a:p>
        </p:txBody>
      </p:sp>
    </p:spTree>
    <p:extLst>
      <p:ext uri="{BB962C8B-B14F-4D97-AF65-F5344CB8AC3E}">
        <p14:creationId xmlns:p14="http://schemas.microsoft.com/office/powerpoint/2010/main" val="31433297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73E8948-D7CD-48AB-8DDB-1301FEF0F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407" y="3550675"/>
            <a:ext cx="4572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7DF06719-A46A-4108-A4F9-DC83C28B8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29" y="121675"/>
            <a:ext cx="4409768" cy="33073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B04D578-6B72-4223-B490-53E777435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407" y="1793774"/>
            <a:ext cx="4685071" cy="3513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BEF1D42-D143-4EEC-9F6A-8598E2C1F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1429" y="0"/>
            <a:ext cx="7462151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065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9541E4C-3993-4929-92DE-C44DCE4B3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77" y="1898854"/>
            <a:ext cx="5368413" cy="4026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47B800F-A001-44EB-8F2C-CA320B44E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890" y="2676832"/>
            <a:ext cx="5574890" cy="4181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1261B50-59DE-4161-820F-E2FBE15A2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814" y="152480"/>
            <a:ext cx="7462151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5872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C:\Users\Józef\Desktop\Logo POIiŚ\logotypy.jpg">
            <a:extLst>
              <a:ext uri="{FF2B5EF4-FFF2-40B4-BE49-F238E27FC236}">
                <a16:creationId xmlns:a16="http://schemas.microsoft.com/office/drawing/2014/main" id="{8629CB40-D209-4760-9F4F-63409DA1044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040" y="0"/>
            <a:ext cx="7462021" cy="1557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3E09D4D-E17F-4A8D-8089-264C23400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209" y="1771848"/>
            <a:ext cx="4183134" cy="2692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0149DD5-5EA3-483F-A2FC-812490A089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977" y="1771848"/>
            <a:ext cx="4183134" cy="269207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4D871FBF-785F-402A-BBAB-14B75FCADA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839" y="1771848"/>
            <a:ext cx="4183133" cy="2692075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63BF16DF-B995-42AD-A75D-CB45BEF21BD8}"/>
              </a:ext>
            </a:extLst>
          </p:cNvPr>
          <p:cNvSpPr txBox="1"/>
          <p:nvPr/>
        </p:nvSpPr>
        <p:spPr>
          <a:xfrm>
            <a:off x="1135626" y="4751684"/>
            <a:ext cx="121943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u="sng" dirty="0"/>
              <a:t>Wartość Projektu i źródła finansowania</a:t>
            </a:r>
            <a:endParaRPr lang="pl-PL" dirty="0"/>
          </a:p>
          <a:p>
            <a:pPr lvl="0"/>
            <a:r>
              <a:rPr lang="pl-PL" dirty="0"/>
              <a:t>Planowany całkowity koszt realizacji Projektu wynosi        </a:t>
            </a:r>
            <a:r>
              <a:rPr lang="pl-PL" b="1" dirty="0"/>
              <a:t>25 275 171,54 PLN</a:t>
            </a:r>
            <a:r>
              <a:rPr lang="pl-PL" dirty="0"/>
              <a:t>  </a:t>
            </a:r>
          </a:p>
          <a:p>
            <a:pPr lvl="0"/>
            <a:r>
              <a:rPr lang="pl-PL" dirty="0"/>
              <a:t>Maksymalna kwota wydatków kwalifikowalnych wynosi      </a:t>
            </a:r>
            <a:r>
              <a:rPr lang="pl-PL" b="1" dirty="0"/>
              <a:t>24 605 920,27 PLN</a:t>
            </a:r>
            <a:r>
              <a:rPr lang="pl-PL" dirty="0"/>
              <a:t> </a:t>
            </a:r>
          </a:p>
          <a:p>
            <a:pPr lvl="0"/>
            <a:r>
              <a:rPr lang="pl-PL" dirty="0"/>
              <a:t>Dofinansowanie projektu w ramach Europejskiego </a:t>
            </a:r>
          </a:p>
          <a:p>
            <a:r>
              <a:rPr lang="pl-PL" dirty="0"/>
              <a:t>Funduszu Rozwoju Regionalnego</a:t>
            </a:r>
            <a:r>
              <a:rPr lang="pl-PL" b="1" dirty="0"/>
              <a:t>                                             20 915 032,23 PLN  </a:t>
            </a:r>
            <a:endParaRPr lang="pl-PL" dirty="0"/>
          </a:p>
          <a:p>
            <a:pPr lvl="0"/>
            <a:r>
              <a:rPr lang="pl-PL" dirty="0"/>
              <a:t>Środki własne Klasztoru                                                             </a:t>
            </a:r>
            <a:r>
              <a:rPr lang="pl-PL" b="1" dirty="0"/>
              <a:t>3 690 888,05 PLN</a:t>
            </a:r>
            <a:r>
              <a:rPr lang="pl-PL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8471807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C:\Users\Józef\Desktop\Logo POIiŚ\logotypy.jpg">
            <a:extLst>
              <a:ext uri="{FF2B5EF4-FFF2-40B4-BE49-F238E27FC236}">
                <a16:creationId xmlns:a16="http://schemas.microsoft.com/office/drawing/2014/main" id="{8629CB40-D209-4760-9F4F-63409DA1044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040" y="0"/>
            <a:ext cx="7462021" cy="155755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E1E2C1F8-3DC1-4D90-9501-5E5103B9DE64}"/>
              </a:ext>
            </a:extLst>
          </p:cNvPr>
          <p:cNvSpPr txBox="1"/>
          <p:nvPr/>
        </p:nvSpPr>
        <p:spPr>
          <a:xfrm>
            <a:off x="3892731" y="3429000"/>
            <a:ext cx="8403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/>
              <a:t>Dziękujemy za uwagę </a:t>
            </a:r>
          </a:p>
        </p:txBody>
      </p:sp>
    </p:spTree>
    <p:extLst>
      <p:ext uri="{BB962C8B-B14F-4D97-AF65-F5344CB8AC3E}">
        <p14:creationId xmlns:p14="http://schemas.microsoft.com/office/powerpoint/2010/main" val="833382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C:\Users\Józef\Desktop\Logo POIiŚ\logotypy.jpg">
            <a:extLst>
              <a:ext uri="{FF2B5EF4-FFF2-40B4-BE49-F238E27FC236}">
                <a16:creationId xmlns:a16="http://schemas.microsoft.com/office/drawing/2014/main" id="{8629CB40-D209-4760-9F4F-63409DA1044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37" y="178964"/>
            <a:ext cx="7462021" cy="15575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713600B-DCEA-4117-A47A-D03F056CB0F5}"/>
              </a:ext>
            </a:extLst>
          </p:cNvPr>
          <p:cNvSpPr txBox="1"/>
          <p:nvPr/>
        </p:nvSpPr>
        <p:spPr>
          <a:xfrm>
            <a:off x="318782" y="1736521"/>
            <a:ext cx="11601974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i="1" dirty="0"/>
              <a:t>I</a:t>
            </a:r>
            <a:r>
              <a:rPr lang="pl-PL" b="1" i="1" dirty="0"/>
              <a:t>. Prace remontowe i konserwatorskie zakładają :</a:t>
            </a:r>
          </a:p>
          <a:p>
            <a:endParaRPr lang="pl-PL" sz="1600" b="1" i="1" dirty="0"/>
          </a:p>
          <a:p>
            <a:r>
              <a:rPr lang="pl-PL" sz="1600" b="1" i="1" dirty="0"/>
              <a:t>1.Prace remontowe przy kościele oraz prace konserwatorskie we wnętrzu kościoła </a:t>
            </a:r>
          </a:p>
          <a:p>
            <a:r>
              <a:rPr lang="pl-PL" sz="1600" b="1" i="1" dirty="0"/>
              <a:t>– konserwacja malowideł ściennych oraz drewnianego wystroju kościoła.</a:t>
            </a:r>
          </a:p>
          <a:p>
            <a:r>
              <a:rPr lang="pl-PL" sz="1600" b="1" dirty="0"/>
              <a:t>A. Prace remontowe polegają m.in. na: </a:t>
            </a:r>
          </a:p>
          <a:p>
            <a:r>
              <a:rPr lang="pl-PL" sz="1600" dirty="0"/>
              <a:t>- wykonaniu izolacji pionowych i poziomych ścian fundamentowych zewnętrznych, </a:t>
            </a:r>
          </a:p>
          <a:p>
            <a:r>
              <a:rPr lang="pl-PL" sz="1600" dirty="0"/>
              <a:t>- wykonaniu tynków renowacyjnych zewnętrznych oraz renowację elewacji,</a:t>
            </a:r>
          </a:p>
          <a:p>
            <a:r>
              <a:rPr lang="pl-PL" sz="1600" dirty="0"/>
              <a:t>- montaż dodatkowych okien na strychu, </a:t>
            </a:r>
          </a:p>
          <a:p>
            <a:r>
              <a:rPr lang="pl-PL" sz="1600" dirty="0"/>
              <a:t>- wzmocnienie ściany nad organami,</a:t>
            </a:r>
          </a:p>
          <a:p>
            <a:pPr marL="285750" indent="-285750">
              <a:buFontTx/>
              <a:buChar char="-"/>
            </a:pPr>
            <a:r>
              <a:rPr lang="pl-PL" sz="1600" dirty="0"/>
              <a:t>wymianę uszkodzonych elementów konstrukcji dachu wraz z pokryciem i zabezpieczenie </a:t>
            </a:r>
          </a:p>
          <a:p>
            <a:r>
              <a:rPr lang="pl-PL" sz="1600" dirty="0"/>
              <a:t>konstrukcji </a:t>
            </a:r>
            <a:r>
              <a:rPr lang="pl-PL" sz="1600" dirty="0" err="1"/>
              <a:t>dachu,wykonanie</a:t>
            </a:r>
            <a:r>
              <a:rPr lang="pl-PL" sz="1600" dirty="0"/>
              <a:t> zabezpieczenia odgromowego.</a:t>
            </a:r>
          </a:p>
          <a:p>
            <a:r>
              <a:rPr lang="pl-PL" sz="1600" b="1" dirty="0"/>
              <a:t>B. Prace konserwatorskie przy wystroju wnętrza kościoła, obejmujące następujące elementy:</a:t>
            </a:r>
          </a:p>
          <a:p>
            <a:r>
              <a:rPr lang="pl-PL" sz="1600" dirty="0"/>
              <a:t> - polichromia sklepienia i ścian, </a:t>
            </a:r>
          </a:p>
          <a:p>
            <a:r>
              <a:rPr lang="pl-PL" sz="1600" dirty="0"/>
              <a:t>- chrzcielnica, </a:t>
            </a:r>
          </a:p>
          <a:p>
            <a:r>
              <a:rPr lang="pl-PL" sz="1600" dirty="0"/>
              <a:t>-  prospekt </a:t>
            </a:r>
            <a:r>
              <a:rPr lang="pl-PL" sz="1600"/>
              <a:t>organowy z </a:t>
            </a:r>
            <a:r>
              <a:rPr lang="pl-PL" sz="1600" dirty="0"/>
              <a:t>balustradą chóru, </a:t>
            </a:r>
          </a:p>
          <a:p>
            <a:r>
              <a:rPr lang="pl-PL" sz="1600" dirty="0"/>
              <a:t>- konfesjonały,</a:t>
            </a:r>
          </a:p>
          <a:p>
            <a:r>
              <a:rPr lang="pl-PL" sz="1600" dirty="0"/>
              <a:t>- stalle w prezbiterium, </a:t>
            </a:r>
          </a:p>
          <a:p>
            <a:r>
              <a:rPr lang="pl-PL" sz="1600" dirty="0"/>
              <a:t>- stolarka drzwiowa i prezbiterium, </a:t>
            </a:r>
          </a:p>
          <a:p>
            <a:r>
              <a:rPr lang="pl-PL" sz="1600" dirty="0"/>
              <a:t>- drzwi główne wejściowe z odrzwiami oraz dwoje drzwi wejściowych bocznych.</a:t>
            </a:r>
          </a:p>
          <a:p>
            <a:endParaRPr lang="pl-PL" sz="16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CEECBCF-CB82-485E-9387-F3A195179C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554" y="178963"/>
            <a:ext cx="4501986" cy="67529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41824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C:\Users\Józef\Desktop\Logo POIiŚ\logotypy.jpg">
            <a:extLst>
              <a:ext uri="{FF2B5EF4-FFF2-40B4-BE49-F238E27FC236}">
                <a16:creationId xmlns:a16="http://schemas.microsoft.com/office/drawing/2014/main" id="{8629CB40-D209-4760-9F4F-63409DA1044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040" y="0"/>
            <a:ext cx="7462021" cy="15575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713600B-DCEA-4117-A47A-D03F056CB0F5}"/>
              </a:ext>
            </a:extLst>
          </p:cNvPr>
          <p:cNvSpPr txBox="1"/>
          <p:nvPr/>
        </p:nvSpPr>
        <p:spPr>
          <a:xfrm>
            <a:off x="590026" y="1856305"/>
            <a:ext cx="1160197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i="1" dirty="0"/>
              <a:t>2.Prace remontowe przy budynku klasztoru</a:t>
            </a:r>
          </a:p>
          <a:p>
            <a:endParaRPr lang="pl-PL" sz="1600" dirty="0"/>
          </a:p>
          <a:p>
            <a:r>
              <a:rPr lang="pl-PL" sz="1600" dirty="0"/>
              <a:t>W ramach tego działania zaplanowano prace remontowe przy budynku klasztoru </a:t>
            </a:r>
          </a:p>
          <a:p>
            <a:r>
              <a:rPr lang="pl-PL" sz="1600" dirty="0"/>
              <a:t>w następującym zakresie: </a:t>
            </a:r>
          </a:p>
          <a:p>
            <a:r>
              <a:rPr lang="pl-PL" sz="1600" dirty="0"/>
              <a:t>- wykonanie izolacji pionowych i poziomych ścian fundamentowych zewnętrznych, </a:t>
            </a:r>
          </a:p>
          <a:p>
            <a:r>
              <a:rPr lang="pl-PL" sz="1600" dirty="0"/>
              <a:t>- wymiana okien w lukarnach, </a:t>
            </a:r>
          </a:p>
          <a:p>
            <a:r>
              <a:rPr lang="pl-PL" sz="1600" dirty="0"/>
              <a:t>- wykonanie tynków renowacyjnych zewnętrznych,</a:t>
            </a:r>
          </a:p>
          <a:p>
            <a:r>
              <a:rPr lang="pl-PL" sz="1600" dirty="0"/>
              <a:t>- renowacja elewacji, </a:t>
            </a:r>
          </a:p>
          <a:p>
            <a:r>
              <a:rPr lang="pl-PL" sz="1600" dirty="0"/>
              <a:t>- wymiana uszkodzonych elementów konstrukcji dachu, </a:t>
            </a:r>
          </a:p>
          <a:p>
            <a:r>
              <a:rPr lang="pl-PL" sz="1600" dirty="0"/>
              <a:t>- zabezpieczenie konstrukcji dachowej, </a:t>
            </a:r>
          </a:p>
          <a:p>
            <a:r>
              <a:rPr lang="pl-PL" sz="1600" dirty="0"/>
              <a:t>- wykonanie zabezpieczenia odgromowego.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A8BC10D-6E2F-49B3-9359-A6983FE95A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811" y="1557557"/>
            <a:ext cx="3382297" cy="5073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52027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C:\Users\Józef\Desktop\Logo POIiŚ\logotypy.jpg">
            <a:extLst>
              <a:ext uri="{FF2B5EF4-FFF2-40B4-BE49-F238E27FC236}">
                <a16:creationId xmlns:a16="http://schemas.microsoft.com/office/drawing/2014/main" id="{8629CB40-D209-4760-9F4F-63409DA1044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040" y="0"/>
            <a:ext cx="7462021" cy="15575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713600B-DCEA-4117-A47A-D03F056CB0F5}"/>
              </a:ext>
            </a:extLst>
          </p:cNvPr>
          <p:cNvSpPr txBox="1"/>
          <p:nvPr/>
        </p:nvSpPr>
        <p:spPr>
          <a:xfrm>
            <a:off x="822121" y="1669410"/>
            <a:ext cx="1160197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i="1" dirty="0"/>
              <a:t>3.Prace remontowo-konserwatorskie przy czterech kaplicach kalwaryjskich, </a:t>
            </a:r>
          </a:p>
          <a:p>
            <a:r>
              <a:rPr lang="pl-PL" sz="1600" b="1" i="1" dirty="0"/>
              <a:t>w tym przy drewnianych wystrojach wnętrz kaplic</a:t>
            </a:r>
          </a:p>
          <a:p>
            <a:r>
              <a:rPr lang="pl-PL" sz="1600" dirty="0"/>
              <a:t>Prace przeprowadzone zostaną w czterech kaplicach: </a:t>
            </a:r>
          </a:p>
          <a:p>
            <a:r>
              <a:rPr lang="pl-PL" sz="1600" dirty="0"/>
              <a:t>- Dom Matki Bożej, </a:t>
            </a:r>
          </a:p>
          <a:p>
            <a:r>
              <a:rPr lang="pl-PL" sz="1600" dirty="0"/>
              <a:t>- Grób Matki Bożej, </a:t>
            </a:r>
          </a:p>
          <a:p>
            <a:r>
              <a:rPr lang="pl-PL" sz="1600" dirty="0"/>
              <a:t>- Kaplica Ukrzyżowania Pana Jezusa </a:t>
            </a:r>
          </a:p>
          <a:p>
            <a:r>
              <a:rPr lang="pl-PL" sz="1600" dirty="0"/>
              <a:t>- Kaplica św. Rafała.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23334B1-2957-41FC-A4D0-1FC330D97AE8}"/>
              </a:ext>
            </a:extLst>
          </p:cNvPr>
          <p:cNvSpPr txBox="1"/>
          <p:nvPr/>
        </p:nvSpPr>
        <p:spPr>
          <a:xfrm>
            <a:off x="764797" y="3627922"/>
            <a:ext cx="940614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dirty="0"/>
              <a:t>Kompleksowe prace konserwacyjne przy elewacjach obejmą: oczyszczenie tynków i detali architektonicznych, uzupełnienie ubytków, impregnację strukturalną, odsolenie w miejscach </a:t>
            </a:r>
            <a:r>
              <a:rPr lang="pl-PL" sz="1600" dirty="0" err="1"/>
              <a:t>wysoleń</a:t>
            </a:r>
            <a:r>
              <a:rPr lang="pl-PL" sz="1600" dirty="0"/>
              <a:t> oraz malowanie, a także konserwację malowidła ściennego na elewacji frontowej kaplicy Ukrzyżowania.</a:t>
            </a:r>
          </a:p>
          <a:p>
            <a:r>
              <a:rPr lang="pl-PL" sz="1600" dirty="0"/>
              <a:t> </a:t>
            </a:r>
          </a:p>
          <a:p>
            <a:pPr algn="just"/>
            <a:r>
              <a:rPr lang="pl-PL" sz="1600" dirty="0"/>
              <a:t>Kompleksowe prace konserwacyjne przy drewnianych ołtarzach, obejmujące strukturę, rzeźby                    i obrazy: oczyszczenie z wtórnych nawarstwień i przemalowań, uzupełnienie ubytków struktury drewnianej i snycerki, a przy obrazach uzupełnienie ubytków zaprawy, wzmocnienie obrzeży płótna i nałożenie na krosna, konserwacja estetyczna, obejmująca przywrócenie obiektom struktury                             i snycerki pierwotnej kolorystyki i złoceń.</a:t>
            </a:r>
          </a:p>
          <a:p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2807880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C:\Users\Józef\Desktop\Logo POIiŚ\logotypy.jpg">
            <a:extLst>
              <a:ext uri="{FF2B5EF4-FFF2-40B4-BE49-F238E27FC236}">
                <a16:creationId xmlns:a16="http://schemas.microsoft.com/office/drawing/2014/main" id="{8629CB40-D209-4760-9F4F-63409DA1044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040" y="0"/>
            <a:ext cx="7462021" cy="15575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713600B-DCEA-4117-A47A-D03F056CB0F5}"/>
              </a:ext>
            </a:extLst>
          </p:cNvPr>
          <p:cNvSpPr txBox="1"/>
          <p:nvPr/>
        </p:nvSpPr>
        <p:spPr>
          <a:xfrm>
            <a:off x="588627" y="1812259"/>
            <a:ext cx="96667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i="1" dirty="0"/>
              <a:t>4.Przebudowa, rozbudowa i nadbudowa wraz ze zmianą sposobu użytkowania zespołu budynków gospodarczych na potrzeby obsługi pielgrzymów i prowadzonej działalności kulturalnej oraz edukacyjnej.</a:t>
            </a:r>
          </a:p>
          <a:p>
            <a:endParaRPr lang="pl-PL" sz="1600" dirty="0"/>
          </a:p>
          <a:p>
            <a:r>
              <a:rPr lang="pl-PL" sz="1600" dirty="0"/>
              <a:t>Prowadzone prace podzielone zostały na trzy segmenty, które stworzą nową przestrzeń kulturową                    i polegać będą na:</a:t>
            </a:r>
          </a:p>
          <a:p>
            <a:pPr marL="342900" indent="-342900" algn="just">
              <a:buAutoNum type="arabicParenR"/>
            </a:pPr>
            <a:r>
              <a:rPr lang="pl-PL" sz="1600" dirty="0"/>
              <a:t>rozbudowie z przebudową dwóch budynków gospodarczych, w tym jednego ze zmianą użytkowania na funkcję usługową mieszczącą w sobie salę audiowizualną wraz z niezbędną infrastrukturą techniczną,</a:t>
            </a:r>
          </a:p>
          <a:p>
            <a:pPr marL="342900" indent="-342900" algn="just">
              <a:buAutoNum type="arabicParenR" startAt="2"/>
            </a:pPr>
            <a:r>
              <a:rPr lang="pl-PL" sz="1600" dirty="0"/>
              <a:t>przebudowie wraz z adaptację poddasza na cele użytkowe, częściową rozbiórką i zmianą sposobu użytkowania budynku gospodarczego na funkcję usługową, kulturalno-wystawienniczą wraz                        z niezbędną infrastrukturą techniczną,</a:t>
            </a:r>
          </a:p>
          <a:p>
            <a:pPr marL="265113" indent="-265113" algn="just"/>
            <a:r>
              <a:rPr lang="pl-PL" sz="1600" dirty="0"/>
              <a:t>3) rozbudowie z przebudową istniejącego budynku gospodarczego wraz ze zmianą sposobu użytkowania na cele usługowe mieszczące w sobie funkcję sali dla turystów i pielgrzymów wraz z niezbędną infrastrukturą techniczną.</a:t>
            </a:r>
          </a:p>
        </p:txBody>
      </p:sp>
    </p:spTree>
    <p:extLst>
      <p:ext uri="{BB962C8B-B14F-4D97-AF65-F5344CB8AC3E}">
        <p14:creationId xmlns:p14="http://schemas.microsoft.com/office/powerpoint/2010/main" val="1549555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C:\Users\Józef\Desktop\Logo POIiŚ\logotypy.jpg">
            <a:extLst>
              <a:ext uri="{FF2B5EF4-FFF2-40B4-BE49-F238E27FC236}">
                <a16:creationId xmlns:a16="http://schemas.microsoft.com/office/drawing/2014/main" id="{8629CB40-D209-4760-9F4F-63409DA1044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040" y="0"/>
            <a:ext cx="7462021" cy="1557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6D5D83D-6DB4-488D-9C4A-BC4371669A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074" y="1772193"/>
            <a:ext cx="4249783" cy="22716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21C8F43-CA5B-4E17-A92F-432D028C10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238" y="4258491"/>
            <a:ext cx="4249783" cy="2505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2C43061D-E561-41E0-9AA7-C3018E65F6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074" y="4258491"/>
            <a:ext cx="4249783" cy="2505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6CC9C5B0-34ED-4BC8-97B7-1607AFF5B9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239" y="1772193"/>
            <a:ext cx="4249783" cy="2271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55626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C:\Users\Józef\Desktop\Logo POIiŚ\logotypy.jpg">
            <a:extLst>
              <a:ext uri="{FF2B5EF4-FFF2-40B4-BE49-F238E27FC236}">
                <a16:creationId xmlns:a16="http://schemas.microsoft.com/office/drawing/2014/main" id="{8629CB40-D209-4760-9F4F-63409DA1044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040" y="0"/>
            <a:ext cx="7462021" cy="15575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713600B-DCEA-4117-A47A-D03F056CB0F5}"/>
              </a:ext>
            </a:extLst>
          </p:cNvPr>
          <p:cNvSpPr txBox="1"/>
          <p:nvPr/>
        </p:nvSpPr>
        <p:spPr>
          <a:xfrm>
            <a:off x="588627" y="1921316"/>
            <a:ext cx="994172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i="1" dirty="0"/>
              <a:t>5.Prace remontowe przy budynku dawnego nowicjatu (kamienicy)</a:t>
            </a:r>
          </a:p>
          <a:p>
            <a:endParaRPr lang="pl-PL" sz="1600" dirty="0"/>
          </a:p>
          <a:p>
            <a:pPr algn="just"/>
            <a:r>
              <a:rPr lang="pl-PL" sz="1600" dirty="0"/>
              <a:t>Przy budynku dawnego nowicjatu nastąpi: wykonanie izolacji pionowych i poziomych, wykonanie tynków zewnętrznych, naprawa zniszczonych oraz odtworzenie brakujących fragmentów gzymsów, opasek okiennych i drzwiowych oraz  innych detali architektonicznych, wykonanie stropów, wybudowanie dwóch klatek schodowych i szybu dźwigu osobowego, wykonanie instalacji wewnętrznych: wody, kanalizacji sanitarnej, kanalizacji deszczowej, elektrycznych i zabezpieczeniowych oraz centralnego ogrzewania, wymiana konstrukcji więźby dachowej, podniesienie kalenicy, wybudowanie dodatkowych  lukarn, wykonanie pokrycia dachu wraz z wymianą wszystkich obróbek blacharskich, wymiana uszkodzonych elementów przyłączy zewnętrznych.</a:t>
            </a:r>
          </a:p>
          <a:p>
            <a:endParaRPr lang="pl-PL" sz="1600" dirty="0"/>
          </a:p>
          <a:p>
            <a:pPr algn="just"/>
            <a:r>
              <a:rPr lang="pl-PL" sz="1600" dirty="0"/>
              <a:t>Nowo wyremontowana przestrzeń zostanie zaadoptowana do potrzeb kulturalnych i edukacyjnych, w tym też do potrzeb niepełnosprawnych (winda). Przeprowadzone też zostaną niezbędne prace związane z zagospodarowaniem terenu wokół budynku.</a:t>
            </a:r>
          </a:p>
        </p:txBody>
      </p:sp>
    </p:spTree>
    <p:extLst>
      <p:ext uri="{BB962C8B-B14F-4D97-AF65-F5344CB8AC3E}">
        <p14:creationId xmlns:p14="http://schemas.microsoft.com/office/powerpoint/2010/main" val="343807179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204</TotalTime>
  <Words>2602</Words>
  <Application>Microsoft Office PowerPoint</Application>
  <PresentationFormat>Panoramiczny</PresentationFormat>
  <Paragraphs>205</Paragraphs>
  <Slides>34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34</vt:i4>
      </vt:variant>
    </vt:vector>
  </HeadingPairs>
  <TitlesOfParts>
    <vt:vector size="39" baseType="lpstr">
      <vt:lpstr>Arial</vt:lpstr>
      <vt:lpstr>Lato</vt:lpstr>
      <vt:lpstr>Trebuchet MS</vt:lpstr>
      <vt:lpstr>Wingdings 3</vt:lpstr>
      <vt:lpstr>Faseta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Nowa stała ekspozycja – sala Szczepana Józefa Dwernickiego Ekspozycja powstanie również na parterze budynku dawnego nowicjatu w sali Szczepana Józefa Dwernickiego. Będzie ona nawiązywać do dalszych dziejów Klasztoru, kiedy do Kalwarii przybył Dwernicki i przyczynił się do odnowienia Kalwarii. Ekspozycja składać się będzie m. in. z: 1. Portretu Dwernickiego 2. Epitafium z kościoła- kopia/fotografia 3. Ornatu Dwernickiego 4. Kielicha Dwernickiego 5. Monstrancji Dwernickiego 6. 3 ornatów z pasami sułuckimi 7. Ornatu zielony z XVIII w. 8. Fotografii kapliczek- mapa dróżek 9. Ozdobnych cegły z jakich wybudowano kościół 10. Mszał, modlitewników, książki 11. Rysunków i fotografii kościoła z Karwackiego 12. 3 ornatów kapa i dalmatyki manufaktury krasiczyńskiej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Rafał Zagórski</dc:creator>
  <cp:lastModifiedBy>Józef Skiba</cp:lastModifiedBy>
  <cp:revision>29</cp:revision>
  <dcterms:created xsi:type="dcterms:W3CDTF">2018-07-04T08:29:53Z</dcterms:created>
  <dcterms:modified xsi:type="dcterms:W3CDTF">2022-01-27T11:59:30Z</dcterms:modified>
</cp:coreProperties>
</file>